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02" r:id="rId2"/>
    <p:sldMasterId id="2147483675" r:id="rId3"/>
    <p:sldMasterId id="2147483668" r:id="rId4"/>
    <p:sldMasterId id="2147483680" r:id="rId5"/>
    <p:sldMasterId id="2147483696" r:id="rId6"/>
    <p:sldMasterId id="2147483705" r:id="rId7"/>
  </p:sldMasterIdLst>
  <p:notesMasterIdLst>
    <p:notesMasterId r:id="rId56"/>
  </p:notesMasterIdLst>
  <p:handoutMasterIdLst>
    <p:handoutMasterId r:id="rId5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406" r:id="rId14"/>
    <p:sldId id="332" r:id="rId15"/>
    <p:sldId id="407" r:id="rId16"/>
    <p:sldId id="440" r:id="rId17"/>
    <p:sldId id="373" r:id="rId18"/>
    <p:sldId id="408" r:id="rId19"/>
    <p:sldId id="409" r:id="rId20"/>
    <p:sldId id="294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37" r:id="rId29"/>
    <p:sldId id="438" r:id="rId30"/>
    <p:sldId id="439" r:id="rId31"/>
    <p:sldId id="417" r:id="rId32"/>
    <p:sldId id="418" r:id="rId33"/>
    <p:sldId id="421" r:id="rId34"/>
    <p:sldId id="422" r:id="rId35"/>
    <p:sldId id="420" r:id="rId36"/>
    <p:sldId id="423" r:id="rId37"/>
    <p:sldId id="441" r:id="rId38"/>
    <p:sldId id="424" r:id="rId39"/>
    <p:sldId id="425" r:id="rId40"/>
    <p:sldId id="295" r:id="rId41"/>
    <p:sldId id="419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278" r:id="rId54"/>
    <p:sldId id="44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94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9" autoAdjust="0"/>
    <p:restoredTop sz="94665" autoAdjust="0"/>
  </p:normalViewPr>
  <p:slideViewPr>
    <p:cSldViewPr snapToGrid="0" snapToObjects="1">
      <p:cViewPr varScale="1">
        <p:scale>
          <a:sx n="98" d="100"/>
          <a:sy n="98" d="100"/>
        </p:scale>
        <p:origin x="1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i="1" dirty="0" smtClean="0"/>
              <a:t>Computerized Accounting with QuickBooks 2015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F27D-7291-427B-A350-F3DB9042BE2F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4AC1-F8EF-4959-8144-FA13A8A62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74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1"/>
            </a:lvl1pPr>
          </a:lstStyle>
          <a:p>
            <a:r>
              <a:rPr lang="en-US" dirty="0" smtClean="0"/>
              <a:t>Computerized Accounting with QuickBooks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B778F-71A8-48E4-BDC1-6A6F0CF4740F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489E-AA15-4837-8C29-87808A0EB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8895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Computerized Accounting with QuickBooks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Computerized Accounting with QuickBooks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2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Computerized Accounting with QuickBooks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6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Computerized Accounting with QuickBooks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9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Computerized Accounting with QuickBooks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7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9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6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7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5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7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9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5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2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9215"/>
            <a:ext cx="7772400" cy="6091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4000" b="0" i="0">
                <a:ln>
                  <a:noFill/>
                </a:ln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 smtClean="0"/>
              <a:t>Chapter Title goes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794" y="2772758"/>
            <a:ext cx="5004522" cy="21200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Subtitle goes here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703794" y="385763"/>
            <a:ext cx="6621566" cy="399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r>
              <a:rPr lang="en-US" dirty="0" smtClean="0"/>
              <a:t>Chapter</a:t>
            </a:r>
            <a:endParaRPr lang="en-US" dirty="0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193280" y="157655"/>
            <a:ext cx="1493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8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pPr algn="ctr"/>
            <a:r>
              <a:rPr lang="en-US" sz="9600" dirty="0" smtClean="0"/>
              <a:t>8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0737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 smtClean="0"/>
              <a:t>Learning Objectives List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content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0148" y="2199564"/>
            <a:ext cx="7844322" cy="45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Helvetica"/>
                <a:cs typeface="Helvetica"/>
              </a:defRPr>
            </a:lvl1pPr>
            <a:lvl2pPr marL="74295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2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520" y="295704"/>
            <a:ext cx="7844322" cy="965200"/>
          </a:xfrm>
          <a:prstGeom prst="rect">
            <a:avLst/>
          </a:prstGeom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 smtClean="0"/>
              <a:t>Chapter Content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464973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 sz="3000">
                <a:latin typeface="Helvetica"/>
                <a:cs typeface="Helvetica"/>
              </a:defRPr>
            </a:lvl2pPr>
            <a:lvl3pPr>
              <a:defRPr sz="2800">
                <a:latin typeface="Helvetica"/>
                <a:cs typeface="Helvetica"/>
              </a:defRPr>
            </a:lvl3pPr>
            <a:lvl4pPr>
              <a:defRPr sz="26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3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 smtClean="0"/>
              <a:t>Quick Check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Quiz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 smtClean="0"/>
              <a:t>Quick Check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0147" y="2180272"/>
            <a:ext cx="7390063" cy="452596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Helvetica"/>
                <a:cs typeface="Helvetica"/>
              </a:defRPr>
            </a:lvl1pPr>
            <a:lvl2pPr marL="971550" indent="-514350">
              <a:buFont typeface="+mj-lt"/>
              <a:buAutoNum type="alphaLcPeriod"/>
              <a:defRPr>
                <a:latin typeface="Helvetica"/>
                <a:cs typeface="Helvetica"/>
              </a:defRPr>
            </a:lvl2pPr>
            <a:lvl3pPr marL="1371600" indent="-457200">
              <a:buFont typeface="+mj-lt"/>
              <a:buAutoNum type="arabicPeriod"/>
              <a:defRPr>
                <a:latin typeface="Helvetica"/>
                <a:cs typeface="Helvetica"/>
              </a:defRPr>
            </a:lvl3pPr>
            <a:lvl4pPr marL="1828800" indent="-457200">
              <a:buFont typeface="+mj-lt"/>
              <a:buAutoNum type="arabicPeriod"/>
              <a:defRPr>
                <a:latin typeface="Helvetica"/>
                <a:cs typeface="Helvetica"/>
              </a:defRPr>
            </a:lvl4pPr>
            <a:lvl5pPr marL="2286000" indent="-457200">
              <a:buFont typeface="+mj-lt"/>
              <a:buAutoNum type="arabicPeriod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032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54038"/>
            <a:ext cx="7011737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latin typeface="B Helvetica Bold"/>
                <a:cs typeface="B Helvetica Bold"/>
              </a:defRPr>
            </a:lvl1pPr>
          </a:lstStyle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869574"/>
            <a:ext cx="7011737" cy="3870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B-2015-CvrSl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B-2015-ChapOpenerSl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B-2015-ChapContentSli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B-2015-LeanringObjSl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BF65-5512-8C40-A284-ADA36BF81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B-2015-Quick CheckSli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B-2015-TermsSl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Paradigm Publishing,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D230-76CC-9F4F-A452-B5DD642C0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B-2015-16-17-Blank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Paradigm Publishing,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Computerized Accounting with QuickBooks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219548" cy="1260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QuickBooks v.  Manual </a:t>
            </a:r>
            <a:r>
              <a:rPr lang="en-US" dirty="0"/>
              <a:t>Accounting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80207"/>
            <a:ext cx="7844322" cy="4649736"/>
          </a:xfrm>
        </p:spPr>
        <p:txBody>
          <a:bodyPr/>
          <a:lstStyle/>
          <a:p>
            <a:pPr lvl="0"/>
            <a:r>
              <a:rPr lang="en-US" sz="2000" dirty="0" smtClean="0"/>
              <a:t>Part of what makes payroll processing in QuickBooks easier than that of a manual system is the use of Lists/Centers (which function as a data base)</a:t>
            </a:r>
          </a:p>
          <a:p>
            <a:pPr lvl="0"/>
            <a:r>
              <a:rPr lang="en-US" sz="2000" dirty="0" smtClean="0"/>
              <a:t>Typical gross earnings, withholdings, and deductions, are detailed in the Payroll Item List</a:t>
            </a:r>
          </a:p>
          <a:p>
            <a:r>
              <a:rPr lang="en-US" sz="2000" dirty="0" smtClean="0"/>
              <a:t>In addition, exact payroll taxes are maintained within the payroll feature and QuickBooks payroll services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following are the same whether payroll is processed manually or with a software package</a:t>
            </a:r>
          </a:p>
          <a:p>
            <a:pPr lvl="1"/>
            <a:r>
              <a:rPr lang="en-US" sz="2000" dirty="0"/>
              <a:t>laws</a:t>
            </a:r>
          </a:p>
          <a:p>
            <a:pPr lvl="1"/>
            <a:r>
              <a:rPr lang="en-US" sz="2000" dirty="0"/>
              <a:t>procedures</a:t>
            </a:r>
          </a:p>
          <a:p>
            <a:pPr lvl="1"/>
            <a:r>
              <a:rPr lang="en-US" sz="2000" dirty="0"/>
              <a:t>filing requirements</a:t>
            </a:r>
          </a:p>
          <a:p>
            <a:pPr lvl="1"/>
            <a:r>
              <a:rPr lang="en-US" sz="2000" dirty="0"/>
              <a:t>definitions 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erminology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</a:t>
            </a:r>
            <a:r>
              <a:rPr lang="en-US" dirty="0"/>
              <a:t>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Employee </a:t>
            </a:r>
            <a:r>
              <a:rPr lang="en-US" sz="2000" b="1" dirty="0"/>
              <a:t>Payroll Information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n </a:t>
            </a:r>
            <a:r>
              <a:rPr lang="en-US" sz="2200" dirty="0"/>
              <a:t>order to properly determine an employee’s gross pay, tax withholdings, deductions, and net pay, and to meet federal and state </a:t>
            </a:r>
            <a:r>
              <a:rPr lang="en-US" sz="2200" dirty="0" smtClean="0"/>
              <a:t>record-keeping </a:t>
            </a:r>
            <a:r>
              <a:rPr lang="en-US" sz="2200" dirty="0"/>
              <a:t>requirements, the employer needs specific information about the </a:t>
            </a:r>
            <a:r>
              <a:rPr lang="en-US" sz="2200" dirty="0" smtClean="0"/>
              <a:t>employee.</a:t>
            </a:r>
            <a:endParaRPr lang="en-US" sz="2200" dirty="0"/>
          </a:p>
          <a:p>
            <a:pPr lvl="1"/>
            <a:r>
              <a:rPr lang="en-US" sz="1800" dirty="0" smtClean="0"/>
              <a:t>Name</a:t>
            </a:r>
            <a:endParaRPr lang="en-US" sz="1800" dirty="0"/>
          </a:p>
          <a:p>
            <a:pPr lvl="1"/>
            <a:r>
              <a:rPr lang="en-US" sz="1800" dirty="0"/>
              <a:t>Address</a:t>
            </a:r>
          </a:p>
          <a:p>
            <a:pPr lvl="1"/>
            <a:r>
              <a:rPr lang="en-US" sz="1800" dirty="0"/>
              <a:t>Social Security number</a:t>
            </a:r>
          </a:p>
          <a:p>
            <a:pPr lvl="1"/>
            <a:r>
              <a:rPr lang="en-US" sz="1800" dirty="0"/>
              <a:t>Marital status</a:t>
            </a:r>
          </a:p>
          <a:p>
            <a:pPr lvl="1"/>
            <a:r>
              <a:rPr lang="en-US" sz="1800" dirty="0"/>
              <a:t>Gross pay amount or hourly rate</a:t>
            </a:r>
          </a:p>
          <a:p>
            <a:pPr lvl="1"/>
            <a:r>
              <a:rPr lang="en-US" sz="1800" dirty="0"/>
              <a:t>Tax withholding allowances</a:t>
            </a:r>
          </a:p>
          <a:p>
            <a:pPr lvl="1"/>
            <a:r>
              <a:rPr lang="en-US" sz="1800" dirty="0"/>
              <a:t>Voluntary deductions (pensions, 401K, insurance, and so on</a:t>
            </a:r>
            <a:r>
              <a:rPr lang="en-US" sz="1800" dirty="0" smtClean="0"/>
              <a:t>)</a:t>
            </a:r>
            <a:endParaRPr lang="en-US" sz="1800" dirty="0"/>
          </a:p>
          <a:p>
            <a:pPr lvl="0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employer uses this information along with the applicable tax rates to compute the employee’s paycheck and track the employee’s pay </a:t>
            </a:r>
            <a:r>
              <a:rPr lang="en-US" sz="2000" dirty="0" smtClean="0"/>
              <a:t>information.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</a:t>
            </a:r>
            <a:r>
              <a:rPr lang="en-US" dirty="0"/>
              <a:t>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Gross Pay</a:t>
            </a:r>
            <a:endParaRPr lang="en-US" sz="2200" b="1" dirty="0"/>
          </a:p>
          <a:p>
            <a:pPr lvl="0"/>
            <a:r>
              <a:rPr lang="en-US" sz="2200" dirty="0"/>
              <a:t>G</a:t>
            </a:r>
            <a:r>
              <a:rPr lang="en-US" sz="2200" dirty="0" smtClean="0"/>
              <a:t>ross </a:t>
            </a:r>
            <a:r>
              <a:rPr lang="en-US" sz="2200" dirty="0"/>
              <a:t>pay is the total earnings for the employee for a specific pay period before any withholdings and </a:t>
            </a:r>
            <a:r>
              <a:rPr lang="en-US" sz="2200" dirty="0" smtClean="0"/>
              <a:t>deductions.</a:t>
            </a:r>
            <a:endParaRPr lang="en-US" sz="2200" dirty="0"/>
          </a:p>
          <a:p>
            <a:pPr lvl="0"/>
            <a:r>
              <a:rPr lang="en-US" sz="2200" dirty="0"/>
              <a:t>C</a:t>
            </a:r>
            <a:r>
              <a:rPr lang="en-US" sz="2200" dirty="0" smtClean="0"/>
              <a:t>ompensation </a:t>
            </a:r>
            <a:r>
              <a:rPr lang="en-US" sz="2200" dirty="0"/>
              <a:t>can be in the form of </a:t>
            </a:r>
          </a:p>
          <a:p>
            <a:pPr lvl="1"/>
            <a:r>
              <a:rPr lang="en-US" sz="1800" dirty="0" smtClean="0"/>
              <a:t>Salary: if </a:t>
            </a:r>
            <a:r>
              <a:rPr lang="en-US" sz="1800" dirty="0"/>
              <a:t>the employee is paid based upon an annual salary, the annual figure is divided over the number of pay periods in the year</a:t>
            </a:r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ourly wages: gross </a:t>
            </a:r>
            <a:r>
              <a:rPr lang="en-US" sz="1800" dirty="0"/>
              <a:t>pay for hourly workers is determined based on the number of hours worked during the pay period multiplied by the employee’s hourly pay rate</a:t>
            </a:r>
          </a:p>
          <a:p>
            <a:pPr lvl="1"/>
            <a:r>
              <a:rPr lang="en-US" sz="1800" dirty="0" smtClean="0"/>
              <a:t>Tips, commissions, bonus, and overtime </a:t>
            </a:r>
            <a:r>
              <a:rPr lang="en-US" sz="1800" dirty="0"/>
              <a:t>earned during a pay </a:t>
            </a:r>
            <a:r>
              <a:rPr lang="en-US" sz="1800" dirty="0" smtClean="0"/>
              <a:t>period</a:t>
            </a:r>
            <a:endParaRPr lang="en-US" sz="1800" dirty="0"/>
          </a:p>
          <a:p>
            <a:pPr lvl="0"/>
            <a:r>
              <a:rPr lang="en-US" sz="2200" dirty="0"/>
              <a:t>G</a:t>
            </a:r>
            <a:r>
              <a:rPr lang="en-US" sz="2200" dirty="0" smtClean="0"/>
              <a:t>ross </a:t>
            </a:r>
            <a:r>
              <a:rPr lang="en-US" sz="2200" dirty="0"/>
              <a:t>pay will be subject to payroll taxes, for both the employer and </a:t>
            </a:r>
            <a:r>
              <a:rPr lang="en-US" sz="2200" dirty="0" smtClean="0"/>
              <a:t>employee.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147" y="2012949"/>
            <a:ext cx="8579853" cy="4525963"/>
          </a:xfrm>
        </p:spPr>
        <p:txBody>
          <a:bodyPr/>
          <a:lstStyle/>
          <a:p>
            <a:r>
              <a:rPr lang="en-US" sz="2400" dirty="0"/>
              <a:t>Which definition is correct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/>
              <a:t>The person that works for the company is called the employer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The company that hires the workers is referred to as the employee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Net pay is the total earnings for an employee minus all employee withholdings and deductions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Gross pay is the total earnings for an employee for a specific pay period after withholdings and deductions.</a:t>
            </a:r>
          </a:p>
        </p:txBody>
      </p:sp>
    </p:spTree>
    <p:extLst>
      <p:ext uri="{BB962C8B-B14F-4D97-AF65-F5344CB8AC3E}">
        <p14:creationId xmlns:p14="http://schemas.microsoft.com/office/powerpoint/2010/main" val="15820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</a:t>
            </a:r>
            <a:r>
              <a:rPr lang="en-US" dirty="0"/>
              <a:t>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FICA Tax (Social Security) and Medicare Tax</a:t>
            </a:r>
          </a:p>
          <a:p>
            <a:pPr lvl="0"/>
            <a:r>
              <a:rPr lang="en-US" sz="2000" dirty="0"/>
              <a:t>Federal Insurance Contribution Act (FICA) tax, also known as Social Security, is a tax imposed on both the employer and </a:t>
            </a:r>
            <a:r>
              <a:rPr lang="en-US" sz="2000" dirty="0" smtClean="0"/>
              <a:t>employee.</a:t>
            </a:r>
            <a:endParaRPr lang="en-US" sz="2000" dirty="0"/>
          </a:p>
          <a:p>
            <a:pPr lvl="1"/>
            <a:r>
              <a:rPr lang="en-US" sz="1600" dirty="0" smtClean="0"/>
              <a:t>rate of 6.2</a:t>
            </a:r>
            <a:r>
              <a:rPr lang="en-US" sz="1600" dirty="0"/>
              <a:t>% of the first $118,500 (year 2015) of wages for each employee</a:t>
            </a:r>
          </a:p>
          <a:p>
            <a:pPr lvl="0"/>
            <a:r>
              <a:rPr lang="en-US" sz="2000" dirty="0" smtClean="0"/>
              <a:t>Medicare </a:t>
            </a:r>
            <a:r>
              <a:rPr lang="en-US" sz="2000" dirty="0"/>
              <a:t>tax is also imposed on both the employer and the employee </a:t>
            </a:r>
          </a:p>
          <a:p>
            <a:pPr lvl="1"/>
            <a:r>
              <a:rPr lang="en-US" sz="1600" dirty="0" smtClean="0"/>
              <a:t>rate </a:t>
            </a:r>
            <a:r>
              <a:rPr lang="en-US" sz="1600" dirty="0"/>
              <a:t>of 1.45% for each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here </a:t>
            </a:r>
            <a:r>
              <a:rPr lang="en-US" sz="1600" dirty="0"/>
              <a:t>is no wage maximum for the Medicare </a:t>
            </a:r>
            <a:r>
              <a:rPr lang="en-US" sz="1600" dirty="0" smtClean="0"/>
              <a:t>tax.</a:t>
            </a:r>
            <a:endParaRPr lang="en-US" sz="1600" dirty="0"/>
          </a:p>
          <a:p>
            <a:pPr lvl="0"/>
            <a:r>
              <a:rPr lang="en-US" sz="2000" dirty="0"/>
              <a:t>B</a:t>
            </a:r>
            <a:r>
              <a:rPr lang="en-US" sz="2000" dirty="0" smtClean="0"/>
              <a:t>eginning </a:t>
            </a:r>
            <a:r>
              <a:rPr lang="en-US" sz="2000" dirty="0"/>
              <a:t>2013, there is an Additional Medicare Tax of </a:t>
            </a:r>
            <a:r>
              <a:rPr lang="en-US" sz="2000" dirty="0" smtClean="0"/>
              <a:t>0.9</a:t>
            </a:r>
            <a:r>
              <a:rPr lang="en-US" sz="2000" dirty="0"/>
              <a:t>% which has a different maximum for different taxpayers ($250,000/$200,000</a:t>
            </a:r>
            <a:r>
              <a:rPr lang="en-US" sz="2000" dirty="0" smtClean="0"/>
              <a:t>)</a:t>
            </a:r>
            <a:endParaRPr lang="en-US" sz="2000" dirty="0"/>
          </a:p>
          <a:p>
            <a:pPr lvl="0"/>
            <a:r>
              <a:rPr lang="en-US" sz="2000" dirty="0" smtClean="0"/>
              <a:t>Employers </a:t>
            </a:r>
            <a:r>
              <a:rPr lang="en-US" sz="2000" dirty="0"/>
              <a:t>periodically </a:t>
            </a:r>
            <a:r>
              <a:rPr lang="en-US" sz="2000" dirty="0" smtClean="0"/>
              <a:t>remit </a:t>
            </a:r>
            <a:r>
              <a:rPr lang="en-US" sz="2000" dirty="0"/>
              <a:t>both the employer and employee portion of the tax to the federal </a:t>
            </a:r>
            <a:r>
              <a:rPr lang="en-US" sz="2000" dirty="0" smtClean="0"/>
              <a:t>government.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</a:t>
            </a:r>
            <a:r>
              <a:rPr lang="en-US" dirty="0"/>
              <a:t>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Federal Income Tax (FIT)</a:t>
            </a:r>
          </a:p>
          <a:p>
            <a:pPr lvl="0"/>
            <a:r>
              <a:rPr lang="en-US" sz="2200" dirty="0"/>
              <a:t>E</a:t>
            </a:r>
            <a:r>
              <a:rPr lang="en-US" sz="2200" dirty="0" smtClean="0"/>
              <a:t>mployers </a:t>
            </a:r>
            <a:r>
              <a:rPr lang="en-US" sz="2200" dirty="0"/>
              <a:t>are required to withhold from each employee’s pay the appropriate amount of federal income tax (FIT</a:t>
            </a:r>
            <a:r>
              <a:rPr lang="en-US" sz="2200" dirty="0" smtClean="0"/>
              <a:t>).</a:t>
            </a:r>
            <a:endParaRPr lang="en-US" sz="2200" dirty="0"/>
          </a:p>
          <a:p>
            <a:pPr lvl="0"/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Internal Revenue Service publishes tables and instructions in order to assist employers in determining the proper withholding amount for each </a:t>
            </a:r>
            <a:r>
              <a:rPr lang="en-US" sz="2200" dirty="0" smtClean="0"/>
              <a:t>employee.</a:t>
            </a:r>
            <a:endParaRPr lang="en-US" sz="2200" dirty="0"/>
          </a:p>
          <a:p>
            <a:pPr lvl="0"/>
            <a:r>
              <a:rPr lang="en-US" sz="2200" dirty="0" smtClean="0"/>
              <a:t>The withholding </a:t>
            </a:r>
            <a:r>
              <a:rPr lang="en-US" sz="2200" dirty="0"/>
              <a:t>amount is determined based upon the employee’s gross pay, marital status, and exemption allowances </a:t>
            </a:r>
            <a:r>
              <a:rPr lang="en-US" sz="2200" dirty="0" smtClean="0"/>
              <a:t>claimed.</a:t>
            </a:r>
            <a:endParaRPr lang="en-US" sz="2200" dirty="0"/>
          </a:p>
          <a:p>
            <a:pPr lvl="0"/>
            <a:r>
              <a:rPr lang="en-US" sz="2200" dirty="0" smtClean="0"/>
              <a:t>The employer </a:t>
            </a:r>
            <a:r>
              <a:rPr lang="en-US" sz="2200" dirty="0"/>
              <a:t>periodically forwards the tax withheld to the federal government along with the Social Security and Medicare </a:t>
            </a:r>
            <a:r>
              <a:rPr lang="en-US" sz="2200" dirty="0" smtClean="0"/>
              <a:t>taxes.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</a:t>
            </a:r>
            <a:r>
              <a:rPr lang="en-US" dirty="0"/>
              <a:t>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State Income Tax (SIT)</a:t>
            </a:r>
          </a:p>
          <a:p>
            <a:pPr lvl="0"/>
            <a:r>
              <a:rPr lang="en-US" sz="2000" dirty="0"/>
              <a:t>M</a:t>
            </a:r>
            <a:r>
              <a:rPr lang="en-US" sz="2000" dirty="0" smtClean="0"/>
              <a:t>any </a:t>
            </a:r>
            <a:r>
              <a:rPr lang="en-US" sz="2000" dirty="0"/>
              <a:t>states impose an income tax and require employers to withhold the tax from the employees’ pay, in a manner similar to that used for </a:t>
            </a:r>
            <a:r>
              <a:rPr lang="en-US" sz="2000" dirty="0" smtClean="0"/>
              <a:t>FIT.</a:t>
            </a:r>
            <a:endParaRPr lang="en-US" sz="2000" dirty="0"/>
          </a:p>
          <a:p>
            <a:pPr lvl="0"/>
            <a:r>
              <a:rPr lang="en-US" sz="2000" dirty="0"/>
              <a:t>E</a:t>
            </a:r>
            <a:r>
              <a:rPr lang="en-US" sz="2000" dirty="0" smtClean="0"/>
              <a:t>mployer </a:t>
            </a:r>
            <a:r>
              <a:rPr lang="en-US" sz="2000" dirty="0"/>
              <a:t>will remit this tax periodically to the appropriate state taxing </a:t>
            </a:r>
            <a:r>
              <a:rPr lang="en-US" sz="2000" dirty="0" smtClean="0"/>
              <a:t>authority.</a:t>
            </a:r>
            <a:endParaRPr lang="en-US" sz="2000" dirty="0"/>
          </a:p>
          <a:p>
            <a:pPr lvl="0"/>
            <a:r>
              <a:rPr lang="en-US" sz="2000" dirty="0"/>
              <a:t>S</a:t>
            </a:r>
            <a:r>
              <a:rPr lang="en-US" sz="2000" dirty="0" smtClean="0"/>
              <a:t>ome </a:t>
            </a:r>
            <a:r>
              <a:rPr lang="en-US" sz="2000" dirty="0"/>
              <a:t>local governments (city, county) may also impose income </a:t>
            </a:r>
            <a:r>
              <a:rPr lang="en-US" sz="2000" dirty="0" smtClean="0"/>
              <a:t>taxes.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Federal Unemployment Insurance Tax (FUTA)</a:t>
            </a:r>
          </a:p>
          <a:p>
            <a:pPr lvl="0"/>
            <a:r>
              <a:rPr lang="en-US" sz="2000" dirty="0"/>
              <a:t>Federal Unemployment Insurance (FUTA) tax is imposed on only the </a:t>
            </a:r>
            <a:r>
              <a:rPr lang="en-US" sz="2000" dirty="0" smtClean="0"/>
              <a:t>employer.</a:t>
            </a:r>
            <a:endParaRPr lang="en-US" sz="2000" dirty="0"/>
          </a:p>
          <a:p>
            <a:pPr lvl="0"/>
            <a:r>
              <a:rPr lang="en-US" sz="2000" dirty="0"/>
              <a:t>T</a:t>
            </a:r>
            <a:r>
              <a:rPr lang="en-US" sz="2000" dirty="0" smtClean="0"/>
              <a:t>ax </a:t>
            </a:r>
            <a:r>
              <a:rPr lang="en-US" sz="2000" dirty="0"/>
              <a:t>is used to fund unemployment insurance programs administered by the federal </a:t>
            </a:r>
            <a:r>
              <a:rPr lang="en-US" sz="2000" dirty="0" smtClean="0"/>
              <a:t>government.</a:t>
            </a:r>
            <a:endParaRPr lang="en-US" sz="2000" dirty="0"/>
          </a:p>
          <a:p>
            <a:pPr lvl="0"/>
            <a:r>
              <a:rPr lang="en-US" sz="2000" dirty="0"/>
              <a:t>E</a:t>
            </a:r>
            <a:r>
              <a:rPr lang="en-US" sz="2000" dirty="0" smtClean="0"/>
              <a:t>ffective </a:t>
            </a:r>
            <a:r>
              <a:rPr lang="en-US" sz="2000" dirty="0"/>
              <a:t>rate of the tax </a:t>
            </a:r>
            <a:r>
              <a:rPr lang="en-US" sz="2000" dirty="0" smtClean="0"/>
              <a:t>0.6</a:t>
            </a:r>
            <a:r>
              <a:rPr lang="en-US" sz="2000" dirty="0"/>
              <a:t>% </a:t>
            </a:r>
            <a:r>
              <a:rPr lang="en-US" sz="2000" dirty="0" smtClean="0"/>
              <a:t>of </a:t>
            </a:r>
            <a:r>
              <a:rPr lang="en-US" sz="2000" dirty="0"/>
              <a:t>the first $7,000 of each employee’s </a:t>
            </a:r>
            <a:r>
              <a:rPr lang="en-US" sz="2000" dirty="0" smtClean="0"/>
              <a:t>wages.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</a:t>
            </a:r>
            <a:r>
              <a:rPr lang="en-US" dirty="0"/>
              <a:t>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State Unemployment Insurance (SUI)</a:t>
            </a:r>
          </a:p>
          <a:p>
            <a:pPr lvl="0"/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addition to paying the FUTA tax, employers are required by all states to contribute to a state unemployment insurance (SUI) </a:t>
            </a:r>
            <a:r>
              <a:rPr lang="en-US" sz="2000" dirty="0" smtClean="0"/>
              <a:t>fund.</a:t>
            </a:r>
            <a:endParaRPr lang="en-US" sz="2000" dirty="0"/>
          </a:p>
          <a:p>
            <a:pPr lvl="0"/>
            <a:r>
              <a:rPr lang="en-US" sz="2000" dirty="0"/>
              <a:t>R</a:t>
            </a:r>
            <a:r>
              <a:rPr lang="en-US" sz="2000" dirty="0" smtClean="0"/>
              <a:t>ates </a:t>
            </a:r>
            <a:r>
              <a:rPr lang="en-US" sz="2000" dirty="0"/>
              <a:t>and regulations vary from state to </a:t>
            </a:r>
            <a:r>
              <a:rPr lang="en-US" sz="2000" dirty="0" smtClean="0"/>
              <a:t>state.</a:t>
            </a:r>
            <a:endParaRPr lang="en-US" sz="2000" dirty="0"/>
          </a:p>
          <a:p>
            <a:pPr lvl="0"/>
            <a:r>
              <a:rPr lang="en-US" sz="2000" dirty="0"/>
              <a:t>H</a:t>
            </a:r>
            <a:r>
              <a:rPr lang="en-US" sz="2000" dirty="0" smtClean="0"/>
              <a:t>owever</a:t>
            </a:r>
            <a:r>
              <a:rPr lang="en-US" sz="2000" dirty="0"/>
              <a:t>, most states impose the tax only on the </a:t>
            </a:r>
            <a:r>
              <a:rPr lang="en-US" sz="2000" dirty="0" smtClean="0"/>
              <a:t>employer.</a:t>
            </a:r>
            <a:endParaRPr lang="en-US" sz="2000" dirty="0"/>
          </a:p>
          <a:p>
            <a:pPr lvl="0"/>
            <a:r>
              <a:rPr lang="en-US" sz="2000" dirty="0"/>
              <a:t>R</a:t>
            </a:r>
            <a:r>
              <a:rPr lang="en-US" sz="2000" dirty="0" smtClean="0"/>
              <a:t>ates </a:t>
            </a:r>
            <a:r>
              <a:rPr lang="en-US" sz="2000" dirty="0"/>
              <a:t>can vary up to 11% based upon the employer’s location and unemployment experience, and the taxable amount varies from state to </a:t>
            </a:r>
            <a:r>
              <a:rPr lang="en-US" sz="2000" dirty="0" smtClean="0"/>
              <a:t>state.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State Disability Insurance (SDI)</a:t>
            </a:r>
          </a:p>
          <a:p>
            <a:pPr lvl="0"/>
            <a:r>
              <a:rPr lang="en-US" sz="2000" dirty="0"/>
              <a:t>M</a:t>
            </a:r>
            <a:r>
              <a:rPr lang="en-US" sz="2000" dirty="0" smtClean="0"/>
              <a:t>ost </a:t>
            </a:r>
            <a:r>
              <a:rPr lang="en-US" sz="2000" dirty="0"/>
              <a:t>states require employers to purchase an insurance policy that compensates employees if they are unable to work for an extended period due to illness or </a:t>
            </a:r>
            <a:r>
              <a:rPr lang="en-US" sz="2000" dirty="0" smtClean="0"/>
              <a:t>injury.</a:t>
            </a:r>
            <a:endParaRPr lang="en-US" sz="2000" dirty="0"/>
          </a:p>
          <a:p>
            <a:pPr lvl="0"/>
            <a:r>
              <a:rPr lang="en-US" sz="2000" dirty="0"/>
              <a:t>S</a:t>
            </a:r>
            <a:r>
              <a:rPr lang="en-US" sz="2000" dirty="0" smtClean="0"/>
              <a:t>ome </a:t>
            </a:r>
            <a:r>
              <a:rPr lang="en-US" sz="2000" dirty="0"/>
              <a:t>states allow employers to withhold a small amount from each employee’s pay to defray the employer’s insurance premium </a:t>
            </a:r>
            <a:r>
              <a:rPr lang="en-US" sz="2000" dirty="0" smtClean="0"/>
              <a:t>cost.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</a:t>
            </a:r>
            <a:r>
              <a:rPr lang="en-US" dirty="0"/>
              <a:t>Terms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Company Deductions</a:t>
            </a:r>
          </a:p>
          <a:p>
            <a:pPr lvl="0"/>
            <a:r>
              <a:rPr lang="en-US" sz="2200" dirty="0"/>
              <a:t>M</a:t>
            </a:r>
            <a:r>
              <a:rPr lang="en-US" sz="2200" dirty="0" smtClean="0"/>
              <a:t>any </a:t>
            </a:r>
            <a:r>
              <a:rPr lang="en-US" sz="2200" dirty="0"/>
              <a:t>employers will sponsor various fringe benefit programs and deduct amounts from employee’s pay to fund or offset the costs of the benefits programs such as </a:t>
            </a:r>
          </a:p>
          <a:p>
            <a:pPr lvl="1"/>
            <a:r>
              <a:rPr lang="en-US" sz="1800" dirty="0"/>
              <a:t>401K plans</a:t>
            </a:r>
          </a:p>
          <a:p>
            <a:pPr lvl="1"/>
            <a:r>
              <a:rPr lang="en-US" sz="1800" dirty="0"/>
              <a:t>medical and dental insurance</a:t>
            </a:r>
          </a:p>
          <a:p>
            <a:pPr lvl="1"/>
            <a:r>
              <a:rPr lang="en-US" sz="1800" dirty="0"/>
              <a:t>pension and profit-sharing plans</a:t>
            </a:r>
          </a:p>
          <a:p>
            <a:pPr lvl="1"/>
            <a:r>
              <a:rPr lang="en-US" sz="1800" dirty="0"/>
              <a:t>long-term disability</a:t>
            </a:r>
          </a:p>
          <a:p>
            <a:pPr lvl="1"/>
            <a:r>
              <a:rPr lang="en-US" sz="1800" dirty="0"/>
              <a:t>life insurance, and so </a:t>
            </a:r>
            <a:r>
              <a:rPr lang="en-US" sz="1800" dirty="0" smtClean="0"/>
              <a:t>on</a:t>
            </a:r>
            <a:endParaRPr lang="en-US" sz="1800" dirty="0"/>
          </a:p>
          <a:p>
            <a:pPr lvl="0"/>
            <a:r>
              <a:rPr lang="en-US" sz="2200" dirty="0"/>
              <a:t>M</a:t>
            </a:r>
            <a:r>
              <a:rPr lang="en-US" sz="2200" dirty="0" smtClean="0"/>
              <a:t>ay </a:t>
            </a:r>
            <a:r>
              <a:rPr lang="en-US" sz="2200" dirty="0"/>
              <a:t>be partially funded by a deduction made by the company from an employee’s </a:t>
            </a:r>
            <a:r>
              <a:rPr lang="en-US" sz="2200" dirty="0" smtClean="0"/>
              <a:t>paycheck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0911"/>
            <a:ext cx="7772400" cy="609131"/>
          </a:xfrm>
        </p:spPr>
        <p:txBody>
          <a:bodyPr/>
          <a:lstStyle/>
          <a:p>
            <a:r>
              <a:rPr lang="en-US" dirty="0" smtClean="0"/>
              <a:t>Payroll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202" y="2930321"/>
            <a:ext cx="5333596" cy="2120084"/>
          </a:xfrm>
        </p:spPr>
        <p:txBody>
          <a:bodyPr/>
          <a:lstStyle/>
          <a:p>
            <a:r>
              <a:rPr lang="en-US" dirty="0" smtClean="0"/>
              <a:t>Custom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07D0-4B6C-EF41-9A43-6576EA4731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dirty="0" smtClean="0"/>
              <a:t>Payroll Definitions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3362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Net Pay</a:t>
            </a:r>
          </a:p>
          <a:p>
            <a:pPr lvl="0"/>
            <a:r>
              <a:rPr lang="en-US" sz="2200" dirty="0"/>
              <a:t>Net pay is the amount of the employee’s gross pay less all employee withholdings and </a:t>
            </a:r>
            <a:r>
              <a:rPr lang="en-US" sz="2200" dirty="0" smtClean="0"/>
              <a:t>deductions.</a:t>
            </a:r>
            <a:endParaRPr lang="en-US" sz="2200" dirty="0"/>
          </a:p>
          <a:p>
            <a:pPr lvl="0"/>
            <a:r>
              <a:rPr lang="en-US" sz="2200" dirty="0" smtClean="0"/>
              <a:t>Net </a:t>
            </a:r>
            <a:r>
              <a:rPr lang="en-US" sz="2200" dirty="0"/>
              <a:t>pay is only a fraction of the gross pay </a:t>
            </a:r>
            <a:r>
              <a:rPr lang="en-US" sz="2200" dirty="0" smtClean="0"/>
              <a:t>earned.</a:t>
            </a:r>
            <a:endParaRPr lang="en-US" sz="2000" b="1" dirty="0"/>
          </a:p>
          <a:p>
            <a:pPr marL="0" lvl="0" indent="0">
              <a:buNone/>
            </a:pPr>
            <a:r>
              <a:rPr lang="en-US" sz="2200" b="1" dirty="0" smtClean="0"/>
              <a:t>United </a:t>
            </a:r>
            <a:r>
              <a:rPr lang="en-US" sz="2200" b="1" dirty="0"/>
              <a:t>States Treasury</a:t>
            </a:r>
          </a:p>
          <a:p>
            <a:pPr lvl="0"/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United States Treasury is the tax-collecting agency of the federal </a:t>
            </a:r>
            <a:r>
              <a:rPr lang="en-US" sz="2200" dirty="0" smtClean="0"/>
              <a:t>government.</a:t>
            </a:r>
            <a:endParaRPr lang="en-US" sz="2200" dirty="0"/>
          </a:p>
          <a:p>
            <a:pPr lvl="0"/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United States Treasury is responsible for collecting </a:t>
            </a:r>
          </a:p>
          <a:p>
            <a:pPr lvl="1"/>
            <a:r>
              <a:rPr lang="en-US" sz="1800" dirty="0"/>
              <a:t>FICA tax </a:t>
            </a:r>
          </a:p>
          <a:p>
            <a:pPr lvl="1"/>
            <a:r>
              <a:rPr lang="en-US" sz="1800" dirty="0"/>
              <a:t>Medicare tax</a:t>
            </a:r>
          </a:p>
          <a:p>
            <a:pPr lvl="1"/>
            <a:r>
              <a:rPr lang="en-US" sz="1800" dirty="0"/>
              <a:t>FIT</a:t>
            </a:r>
          </a:p>
          <a:p>
            <a:pPr lvl="1"/>
            <a:r>
              <a:rPr lang="en-US" sz="1800" dirty="0"/>
              <a:t>FUTA </a:t>
            </a:r>
            <a:r>
              <a:rPr lang="en-US" sz="1800" dirty="0" smtClean="0"/>
              <a:t>tax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488680" cy="965200"/>
          </a:xfrm>
        </p:spPr>
        <p:txBody>
          <a:bodyPr/>
          <a:lstStyle/>
          <a:p>
            <a:r>
              <a:rPr lang="en-US" sz="3200" dirty="0"/>
              <a:t>Payroll </a:t>
            </a:r>
            <a:r>
              <a:rPr lang="en-US" sz="3200" dirty="0" smtClean="0"/>
              <a:t>Setup</a:t>
            </a:r>
            <a:r>
              <a:rPr lang="en-US" sz="3200" dirty="0" smtClean="0">
                <a:latin typeface="Calibri" panose="020F0502020204030204" pitchFamily="34" charset="0"/>
              </a:rPr>
              <a:t>—</a:t>
            </a:r>
            <a:r>
              <a:rPr lang="en-US" sz="3200" dirty="0" smtClean="0"/>
              <a:t>Activate </a:t>
            </a:r>
            <a:r>
              <a:rPr lang="en-US" sz="3200" dirty="0"/>
              <a:t>the Payroll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38185"/>
            <a:ext cx="8336280" cy="4649736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b="1" dirty="0"/>
              <a:t>T</a:t>
            </a:r>
            <a:r>
              <a:rPr lang="en-US" sz="2200" b="1" dirty="0" smtClean="0"/>
              <a:t>o </a:t>
            </a:r>
            <a:r>
              <a:rPr lang="en-US" sz="2200" b="1" dirty="0"/>
              <a:t>set up payroll in QuickBooks, you must first activate (enable) the payroll </a:t>
            </a:r>
            <a:r>
              <a:rPr lang="en-US" sz="2200" b="1" dirty="0" smtClean="0"/>
              <a:t>feature.</a:t>
            </a:r>
            <a:endParaRPr lang="en-US" sz="2200" b="1" dirty="0"/>
          </a:p>
          <a:p>
            <a:pPr lvl="0"/>
            <a:r>
              <a:rPr lang="en-US" sz="2200" dirty="0" smtClean="0"/>
              <a:t>In </a:t>
            </a:r>
            <a:r>
              <a:rPr lang="en-US" sz="2200" dirty="0"/>
              <a:t>the company file for this chapter, the payroll feature needs to be activated in the Preferences window on the Edit </a:t>
            </a:r>
            <a:r>
              <a:rPr lang="en-US" sz="2200" dirty="0" smtClean="0"/>
              <a:t>menu.</a:t>
            </a:r>
            <a:endParaRPr lang="en-US" sz="2200" dirty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Click </a:t>
            </a:r>
            <a:r>
              <a:rPr lang="en-US" sz="1800" dirty="0"/>
              <a:t>Edit and then click </a:t>
            </a:r>
            <a:r>
              <a:rPr lang="en-US" sz="1800" i="1" dirty="0"/>
              <a:t>Preferences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Along </a:t>
            </a:r>
            <a:r>
              <a:rPr lang="en-US" sz="1800" dirty="0"/>
              <a:t>the left frame of the Preferences window, click the Payroll </a:t>
            </a:r>
            <a:r>
              <a:rPr lang="en-US" sz="1800" dirty="0" smtClean="0"/>
              <a:t>&amp; Employees </a:t>
            </a:r>
            <a:r>
              <a:rPr lang="en-US" sz="1800" dirty="0"/>
              <a:t>icon. </a:t>
            </a:r>
            <a:endParaRPr lang="en-US" sz="18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Click </a:t>
            </a:r>
            <a:r>
              <a:rPr lang="en-US" sz="1800" dirty="0"/>
              <a:t>the Company Preferences tab. </a:t>
            </a:r>
            <a:endParaRPr lang="en-US" sz="18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Click </a:t>
            </a:r>
            <a:r>
              <a:rPr lang="en-US" sz="1800" dirty="0"/>
              <a:t>the Full payroll option. </a:t>
            </a:r>
            <a:endParaRPr lang="en-US" sz="18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Accept </a:t>
            </a:r>
            <a:r>
              <a:rPr lang="en-US" sz="1800" dirty="0"/>
              <a:t>the </a:t>
            </a:r>
            <a:r>
              <a:rPr lang="en-US" sz="1800" dirty="0" smtClean="0"/>
              <a:t>defaults, and click OK.</a:t>
            </a:r>
          </a:p>
          <a:p>
            <a:pPr lvl="0"/>
            <a:r>
              <a:rPr lang="en-US" sz="2200" dirty="0"/>
              <a:t>O</a:t>
            </a:r>
            <a:r>
              <a:rPr lang="en-US" sz="2200" dirty="0" smtClean="0"/>
              <a:t>nce </a:t>
            </a:r>
            <a:r>
              <a:rPr lang="en-US" sz="2200" dirty="0"/>
              <a:t>the Payroll feature is activated, QuickBooks automatically creates two default general ledger accounts: </a:t>
            </a:r>
          </a:p>
          <a:p>
            <a:pPr lvl="1"/>
            <a:r>
              <a:rPr lang="en-US" sz="1800" dirty="0"/>
              <a:t>Payroll Liabilities</a:t>
            </a:r>
          </a:p>
          <a:p>
            <a:pPr lvl="1"/>
            <a:r>
              <a:rPr lang="en-US" sz="1800" dirty="0"/>
              <a:t>Payroll </a:t>
            </a:r>
            <a:r>
              <a:rPr lang="en-US" sz="1800" dirty="0" smtClean="0"/>
              <a:t>Expenses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488680" cy="1179694"/>
          </a:xfrm>
        </p:spPr>
        <p:txBody>
          <a:bodyPr/>
          <a:lstStyle/>
          <a:p>
            <a:r>
              <a:rPr lang="en-US" sz="3200" dirty="0"/>
              <a:t>Payroll </a:t>
            </a:r>
            <a:r>
              <a:rPr lang="en-US" sz="3200" dirty="0" smtClean="0"/>
              <a:t>Setup</a:t>
            </a:r>
            <a:r>
              <a:rPr lang="en-US" sz="3200" dirty="0">
                <a:latin typeface="Calibri" panose="020F0502020204030204" pitchFamily="34" charset="0"/>
              </a:rPr>
              <a:t>—</a:t>
            </a:r>
            <a:r>
              <a:rPr lang="en-US" sz="3200" dirty="0" smtClean="0"/>
              <a:t>Activate </a:t>
            </a:r>
            <a:r>
              <a:rPr lang="en-US" sz="3200" dirty="0"/>
              <a:t>the Payroll </a:t>
            </a:r>
            <a:r>
              <a:rPr lang="en-US" sz="3200" dirty="0"/>
              <a:t>Feature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38185"/>
            <a:ext cx="3545619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set up payroll for manual processing using the Help menu: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Click </a:t>
            </a:r>
            <a:r>
              <a:rPr lang="en-US" sz="1600" dirty="0"/>
              <a:t>Help and then click </a:t>
            </a:r>
            <a:r>
              <a:rPr lang="en-US" sz="1600" i="1" dirty="0"/>
              <a:t>QuickBooks Help</a:t>
            </a:r>
            <a:r>
              <a:rPr lang="en-US" sz="1600" dirty="0"/>
              <a:t>. The Have a Question? window appears.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In </a:t>
            </a:r>
            <a:r>
              <a:rPr lang="en-US" sz="1600" dirty="0"/>
              <a:t>the Have a Question? window, in the Search box, key </a:t>
            </a:r>
            <a:r>
              <a:rPr lang="en-US" sz="1600" b="1" dirty="0"/>
              <a:t>payroll </a:t>
            </a:r>
            <a:r>
              <a:rPr lang="en-US" sz="1600" dirty="0"/>
              <a:t>and press Enter or click the search icon. Some payroll topics are displayed.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In </a:t>
            </a:r>
            <a:r>
              <a:rPr lang="en-US" sz="1600" dirty="0"/>
              <a:t>the Answers in Help section, click Show more answers. Additional payroll topics are displayed.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 descr="Have a Question? search using the term payroll" title="Have a Question? wind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18" y="1152526"/>
            <a:ext cx="4213446" cy="52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488680" cy="1179694"/>
          </a:xfrm>
        </p:spPr>
        <p:txBody>
          <a:bodyPr/>
          <a:lstStyle/>
          <a:p>
            <a:r>
              <a:rPr lang="en-US" sz="3200" dirty="0"/>
              <a:t>Payroll </a:t>
            </a:r>
            <a:r>
              <a:rPr lang="en-US" sz="3200" dirty="0" smtClean="0"/>
              <a:t>Setup</a:t>
            </a:r>
            <a:r>
              <a:rPr lang="en-US" sz="3200" dirty="0">
                <a:latin typeface="Calibri" panose="020F0502020204030204" pitchFamily="34" charset="0"/>
              </a:rPr>
              <a:t>—</a:t>
            </a:r>
            <a:r>
              <a:rPr lang="en-US" sz="3200" dirty="0" smtClean="0"/>
              <a:t>Activate </a:t>
            </a:r>
            <a:r>
              <a:rPr lang="en-US" sz="3200" dirty="0"/>
              <a:t>the Payroll </a:t>
            </a:r>
            <a:r>
              <a:rPr lang="en-US" sz="3200" dirty="0"/>
              <a:t>Feature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38185"/>
            <a:ext cx="3545619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Scroll </a:t>
            </a:r>
            <a:r>
              <a:rPr lang="en-US" sz="2000" dirty="0"/>
              <a:t>down the list of payroll topics and click the </a:t>
            </a:r>
            <a:r>
              <a:rPr lang="en-US" sz="2000" u="sng" dirty="0"/>
              <a:t>Process payroll manually (without a subscription to QuickBooks Payroll)</a:t>
            </a:r>
            <a:r>
              <a:rPr lang="en-US" sz="2000" dirty="0"/>
              <a:t> link. The Process payroll manually (without a subscription to QuickBooks Payroll) information appears in the Have a Question? window.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Have a Question? window with &quot;Process payroll manually (without a subscription to QuickBooks Payroll) selected." title="Have a Question? wind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61" y="1238185"/>
            <a:ext cx="4083677" cy="50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488680" cy="1179694"/>
          </a:xfrm>
        </p:spPr>
        <p:txBody>
          <a:bodyPr/>
          <a:lstStyle/>
          <a:p>
            <a:r>
              <a:rPr lang="en-US" sz="3200" dirty="0"/>
              <a:t>Payroll </a:t>
            </a:r>
            <a:r>
              <a:rPr lang="en-US" sz="3200" dirty="0" smtClean="0"/>
              <a:t>Setup</a:t>
            </a:r>
            <a:r>
              <a:rPr lang="en-US" sz="3200" dirty="0">
                <a:latin typeface="Calibri" panose="020F0502020204030204" pitchFamily="34" charset="0"/>
              </a:rPr>
              <a:t>—</a:t>
            </a:r>
            <a:r>
              <a:rPr lang="en-US" sz="3200" dirty="0" smtClean="0"/>
              <a:t>Activate </a:t>
            </a:r>
            <a:r>
              <a:rPr lang="en-US" sz="3200" dirty="0"/>
              <a:t>the Payroll </a:t>
            </a:r>
            <a:r>
              <a:rPr lang="en-US" sz="3200" dirty="0"/>
              <a:t>Feature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38185"/>
            <a:ext cx="3545619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In </a:t>
            </a:r>
            <a:r>
              <a:rPr lang="en-US" sz="2000" dirty="0"/>
              <a:t>the Have a Question? window, under the If you prefer to process your payroll manually section, click the </a:t>
            </a:r>
            <a:r>
              <a:rPr lang="en-US" sz="2000" u="sng" dirty="0"/>
              <a:t>manual payroll calculations</a:t>
            </a:r>
            <a:r>
              <a:rPr lang="en-US" sz="2000" dirty="0"/>
              <a:t> link.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Click </a:t>
            </a:r>
            <a:r>
              <a:rPr lang="en-US" sz="2000" dirty="0"/>
              <a:t>the </a:t>
            </a:r>
            <a:r>
              <a:rPr lang="en-US" sz="2000" u="sng" dirty="0"/>
              <a:t>Set my company file to use manual calculations</a:t>
            </a:r>
            <a:r>
              <a:rPr lang="en-US" sz="2000" dirty="0"/>
              <a:t> link.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Close </a:t>
            </a:r>
            <a:r>
              <a:rPr lang="en-US" sz="2000" dirty="0"/>
              <a:t>the Have a Question? window, and then click OK at the QuickBooks Information message.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Picture 9" descr="Have a Question? window with &quot;Are you sure you want to set your company file to use manual calculations?&quot; selected" title="Have a Question? wind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39" y="1247429"/>
            <a:ext cx="4136605" cy="51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488680" cy="965200"/>
          </a:xfrm>
        </p:spPr>
        <p:txBody>
          <a:bodyPr/>
          <a:lstStyle/>
          <a:p>
            <a:r>
              <a:rPr lang="en-US" sz="3200" dirty="0"/>
              <a:t>Updating the Chart of Accounts List for Payroll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38185"/>
            <a:ext cx="8336280" cy="4649736"/>
          </a:xfrm>
        </p:spPr>
        <p:txBody>
          <a:bodyPr/>
          <a:lstStyle/>
          <a:p>
            <a:pPr lvl="0"/>
            <a:r>
              <a:rPr lang="en-US" sz="2400" dirty="0"/>
              <a:t>W</a:t>
            </a:r>
            <a:r>
              <a:rPr lang="en-US" sz="2400" dirty="0" smtClean="0"/>
              <a:t>hen </a:t>
            </a:r>
            <a:r>
              <a:rPr lang="en-US" sz="2400" dirty="0"/>
              <a:t>the payroll feature is activated, QuickBooks establishes </a:t>
            </a:r>
          </a:p>
          <a:p>
            <a:pPr lvl="1"/>
            <a:r>
              <a:rPr lang="en-US" sz="2000" dirty="0"/>
              <a:t>one default general ledger liability posting account for all payroll-related liabilities </a:t>
            </a:r>
          </a:p>
          <a:p>
            <a:pPr lvl="1"/>
            <a:r>
              <a:rPr lang="en-US" sz="2000" dirty="0"/>
              <a:t>one default general ledger expense posting account for all payroll-related </a:t>
            </a:r>
            <a:r>
              <a:rPr lang="en-US" sz="2000" dirty="0" smtClean="0"/>
              <a:t>expenses</a:t>
            </a:r>
            <a:endParaRPr lang="en-US" sz="2000" dirty="0"/>
          </a:p>
          <a:p>
            <a:pPr lvl="0"/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and review the Chart of Accounts List</a:t>
            </a:r>
          </a:p>
          <a:p>
            <a:pPr lvl="1"/>
            <a:r>
              <a:rPr lang="en-US" sz="2000" dirty="0"/>
              <a:t>accounts created by QuickBooks are 24000 Payroll Liabilities and 66000 Payroll Expenses</a:t>
            </a:r>
          </a:p>
          <a:p>
            <a:pPr lvl="2"/>
            <a:r>
              <a:rPr lang="en-US" sz="1600" dirty="0"/>
              <a:t>W</a:t>
            </a:r>
            <a:r>
              <a:rPr lang="en-US" sz="1600" dirty="0" smtClean="0"/>
              <a:t>hen </a:t>
            </a:r>
            <a:r>
              <a:rPr lang="en-US" sz="1600" dirty="0"/>
              <a:t>both of these accounts are created, the account type is dimmed to indicate that QuickBooks created the account and it is a system default </a:t>
            </a:r>
            <a:r>
              <a:rPr lang="en-US" sz="1600" dirty="0" smtClean="0"/>
              <a:t>account.</a:t>
            </a:r>
            <a:endParaRPr lang="en-US" sz="1600" dirty="0"/>
          </a:p>
          <a:p>
            <a:pPr lvl="2"/>
            <a:r>
              <a:rPr lang="en-US" sz="1600" dirty="0"/>
              <a:t>R</a:t>
            </a:r>
            <a:r>
              <a:rPr lang="en-US" sz="1600" dirty="0" smtClean="0"/>
              <a:t>ecall </a:t>
            </a:r>
            <a:r>
              <a:rPr lang="en-US" sz="1600" dirty="0"/>
              <a:t>that you must allow QuickBooks to create its own accounts in some situations, but then you can edit the account name and account </a:t>
            </a:r>
            <a:r>
              <a:rPr lang="en-US" sz="1600" dirty="0" smtClean="0"/>
              <a:t>number.</a:t>
            </a:r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488680" cy="1179694"/>
          </a:xfrm>
        </p:spPr>
        <p:txBody>
          <a:bodyPr/>
          <a:lstStyle/>
          <a:p>
            <a:r>
              <a:rPr lang="en-US" sz="3200" dirty="0"/>
              <a:t>Updating the Chart of Accounts List for </a:t>
            </a:r>
            <a:r>
              <a:rPr lang="en-US" sz="3200" dirty="0"/>
              <a:t>Payroll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7934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review the Payroll Item List created by QuickBooks: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Click </a:t>
            </a:r>
            <a:r>
              <a:rPr lang="en-US" sz="2000" dirty="0"/>
              <a:t>Lists and then click </a:t>
            </a:r>
            <a:r>
              <a:rPr lang="en-US" sz="2000" i="1" dirty="0"/>
              <a:t>Payroll Item </a:t>
            </a:r>
            <a:r>
              <a:rPr lang="en-US" sz="2000" i="1" dirty="0" smtClean="0"/>
              <a:t>List</a:t>
            </a:r>
            <a:r>
              <a:rPr lang="en-US" sz="2000" dirty="0" smtClean="0"/>
              <a:t> 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Payroll Item List </a:t>
            </a:r>
            <a:r>
              <a:rPr lang="en-US" sz="2000" dirty="0" smtClean="0"/>
              <a:t>appears.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 descr="payroll item l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31" y="2791447"/>
            <a:ext cx="8331269" cy="23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488680" cy="1179694"/>
          </a:xfrm>
        </p:spPr>
        <p:txBody>
          <a:bodyPr/>
          <a:lstStyle/>
          <a:p>
            <a:r>
              <a:rPr lang="en-US" sz="3200" dirty="0"/>
              <a:t>Updating the Chart of Accounts List for Payroll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7934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view a specific payroll item, such as Federal Withholding: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Double-click </a:t>
            </a:r>
            <a:r>
              <a:rPr lang="en-US" sz="2000" i="1" dirty="0"/>
              <a:t>Federal Withholding</a:t>
            </a:r>
            <a:r>
              <a:rPr lang="en-US" sz="2000" dirty="0"/>
              <a:t>. The Edit payroll item (Federal Withholding) window appears.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Edit payroll item (Federal Withholding) window: Name used in paychecks and payroll repor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472667"/>
            <a:ext cx="6429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488680" cy="1179694"/>
          </a:xfrm>
        </p:spPr>
        <p:txBody>
          <a:bodyPr/>
          <a:lstStyle/>
          <a:p>
            <a:r>
              <a:rPr lang="en-US" sz="3200" dirty="0"/>
              <a:t>Updating the Chart of Accounts List for </a:t>
            </a:r>
            <a:r>
              <a:rPr lang="en-US" sz="3200" dirty="0"/>
              <a:t>Payroll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3817289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1800" dirty="0" smtClean="0"/>
              <a:t>Click </a:t>
            </a:r>
            <a:r>
              <a:rPr lang="en-US" sz="1800" dirty="0"/>
              <a:t>Next, and the Agency for employee-paid liability page appears.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 smtClean="0"/>
              <a:t>Click </a:t>
            </a:r>
            <a:r>
              <a:rPr lang="en-US" sz="1800" dirty="0"/>
              <a:t>Next to move to the next page, Taxable compensation. This page indicates all items subject to federal income tax withholdings. </a:t>
            </a:r>
            <a:r>
              <a:rPr lang="en-US" sz="1800" dirty="0" smtClean="0"/>
              <a:t>Taxable </a:t>
            </a:r>
            <a:r>
              <a:rPr lang="en-US" sz="1800" dirty="0"/>
              <a:t>Compensation payroll items are added to the Payroll Item List, this page is automatically updated.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 smtClean="0"/>
              <a:t>Click </a:t>
            </a:r>
            <a:r>
              <a:rPr lang="en-US" sz="1800" dirty="0"/>
              <a:t>Finish. You are returned to the Payroll Item List window.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1800" dirty="0" smtClean="0"/>
              <a:t>Close </a:t>
            </a:r>
            <a:r>
              <a:rPr lang="en-US" sz="1800" dirty="0"/>
              <a:t>the Payroll Item List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 descr="Edit payroll item (Federal Withholding) Agency for employee-paid liabil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9" y="1981197"/>
            <a:ext cx="4823791" cy="27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Customize the Payroll System Default </a:t>
            </a:r>
            <a:r>
              <a:rPr lang="en-US" sz="3200" dirty="0" smtClean="0"/>
              <a:t>Accounts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7934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customize the Social Security Company payroll item: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Click </a:t>
            </a:r>
            <a:r>
              <a:rPr lang="en-US" sz="2000" dirty="0"/>
              <a:t>Lists and then click </a:t>
            </a:r>
            <a:r>
              <a:rPr lang="en-US" sz="2000" i="1" dirty="0"/>
              <a:t>Payroll Item </a:t>
            </a:r>
            <a:r>
              <a:rPr lang="en-US" sz="2000" i="1" dirty="0" smtClean="0"/>
              <a:t>List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Choose </a:t>
            </a:r>
            <a:r>
              <a:rPr lang="en-US" sz="2000" dirty="0"/>
              <a:t>the </a:t>
            </a:r>
            <a:r>
              <a:rPr lang="en-US" sz="2000" i="1" dirty="0"/>
              <a:t>Social Security Company </a:t>
            </a:r>
            <a:r>
              <a:rPr lang="en-US" sz="2000" dirty="0"/>
              <a:t>payroll item by double-clicking. The payroll item is opened in Edit </a:t>
            </a:r>
            <a:r>
              <a:rPr lang="en-US" sz="2000" dirty="0" smtClean="0"/>
              <a:t>mode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3" descr="Edit payroll item (Social Security Taxes) window: Name used in paychecks and payroll repo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708275"/>
            <a:ext cx="6429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48" y="1997710"/>
            <a:ext cx="8579852" cy="452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this chapter, you will: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 </a:t>
            </a:r>
            <a:r>
              <a:rPr lang="en-US" sz="2000" dirty="0"/>
              <a:t>payroll 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Activate </a:t>
            </a:r>
            <a:r>
              <a:rPr lang="en-US" sz="2000" dirty="0"/>
              <a:t>the payroll preference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Customize </a:t>
            </a:r>
            <a:r>
              <a:rPr lang="en-US" sz="2000" dirty="0"/>
              <a:t>payroll system default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Customize </a:t>
            </a:r>
            <a:r>
              <a:rPr lang="en-US" sz="2000" dirty="0"/>
              <a:t>and update the Chart of Accounts List for payroll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dirty="0"/>
              <a:t>up payroll to accept manual entries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Customize </a:t>
            </a:r>
            <a:r>
              <a:rPr lang="en-US" sz="2000" dirty="0"/>
              <a:t>the Payroll Item List for payroll items created by QuickBooks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Update </a:t>
            </a:r>
            <a:r>
              <a:rPr lang="en-US" sz="2000" dirty="0"/>
              <a:t>the Payroll Item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Display </a:t>
            </a:r>
            <a:r>
              <a:rPr lang="en-US" sz="2000" dirty="0"/>
              <a:t>and print the </a:t>
            </a:r>
            <a:r>
              <a:rPr lang="en-US" sz="2000" i="1" dirty="0"/>
              <a:t>Payroll Item Listing </a:t>
            </a:r>
            <a:r>
              <a:rPr lang="en-US" sz="2000" dirty="0"/>
              <a:t>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793480" cy="1179694"/>
          </a:xfrm>
        </p:spPr>
        <p:txBody>
          <a:bodyPr/>
          <a:lstStyle/>
          <a:p>
            <a:r>
              <a:rPr lang="en-US" sz="3200" dirty="0"/>
              <a:t>Customize the Payroll System Default </a:t>
            </a:r>
            <a:r>
              <a:rPr lang="en-US" sz="3200" dirty="0"/>
              <a:t>Accounts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40690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Accept </a:t>
            </a:r>
            <a:r>
              <a:rPr lang="en-US" sz="2000" dirty="0"/>
              <a:t>the default names and then click Next. The Liability agency page </a:t>
            </a:r>
            <a:r>
              <a:rPr lang="en-US" sz="2000" dirty="0" smtClean="0"/>
              <a:t>appears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i="1" dirty="0"/>
              <a:t>Enter name of agency to which liability is paid </a:t>
            </a:r>
            <a:r>
              <a:rPr lang="en-US" sz="2000" dirty="0"/>
              <a:t>field, click </a:t>
            </a:r>
            <a:r>
              <a:rPr lang="en-US" sz="2000" i="1" dirty="0"/>
              <a:t>United States Treasury </a:t>
            </a:r>
            <a:r>
              <a:rPr lang="en-US" sz="2000" dirty="0"/>
              <a:t>from the drop-down </a:t>
            </a:r>
            <a:r>
              <a:rPr lang="en-US" sz="2000" dirty="0" smtClean="0"/>
              <a:t>list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At </a:t>
            </a:r>
            <a:r>
              <a:rPr lang="en-US" sz="2000" dirty="0"/>
              <a:t>both the </a:t>
            </a:r>
            <a:r>
              <a:rPr lang="en-US" sz="2000" i="1" dirty="0"/>
              <a:t>Liability account (company-paid) </a:t>
            </a:r>
            <a:r>
              <a:rPr lang="en-US" sz="2000" dirty="0"/>
              <a:t>field and the </a:t>
            </a:r>
            <a:r>
              <a:rPr lang="en-US" sz="2000" i="1" dirty="0"/>
              <a:t>Liability account (employee-paid) </a:t>
            </a:r>
            <a:r>
              <a:rPr lang="en-US" sz="2000" dirty="0"/>
              <a:t>field, click </a:t>
            </a:r>
            <a:r>
              <a:rPr lang="en-US" sz="2000" i="1" dirty="0"/>
              <a:t>2110 Social Sec/Medicare Tax </a:t>
            </a:r>
            <a:r>
              <a:rPr lang="en-US" sz="2000" i="1" dirty="0" smtClean="0"/>
              <a:t>Payable</a:t>
            </a:r>
            <a:r>
              <a:rPr lang="en-US" sz="2000" dirty="0" smtClean="0"/>
              <a:t>. Both </a:t>
            </a:r>
            <a:r>
              <a:rPr lang="en-US" sz="2000" dirty="0"/>
              <a:t>the parent account 2100 Payroll Liabilities and the subaccount 2110 Social Sec/Medicare Payable are displayed.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30</a:t>
            </a:fld>
            <a:endParaRPr lang="en-US" dirty="0"/>
          </a:p>
        </p:txBody>
      </p:sp>
      <p:pic>
        <p:nvPicPr>
          <p:cNvPr id="9" name="Picture 8" descr="Edit payroll item (social security taxes) window: liability agenc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480481"/>
            <a:ext cx="4706112" cy="26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793480" cy="1179694"/>
          </a:xfrm>
        </p:spPr>
        <p:txBody>
          <a:bodyPr/>
          <a:lstStyle/>
          <a:p>
            <a:r>
              <a:rPr lang="en-US" sz="3200" dirty="0"/>
              <a:t>Customize the Payroll System Default </a:t>
            </a:r>
            <a:r>
              <a:rPr lang="en-US" sz="3200" dirty="0"/>
              <a:t>Accounts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If the information is correct, c</a:t>
            </a:r>
            <a:r>
              <a:rPr lang="en-US" sz="2000" dirty="0"/>
              <a:t>lick Next. The Expense account </a:t>
            </a:r>
            <a:r>
              <a:rPr lang="en-US" sz="2000" dirty="0" smtClean="0"/>
              <a:t>page </a:t>
            </a:r>
            <a:r>
              <a:rPr lang="en-US" sz="2000" dirty="0"/>
              <a:t>appears. (Only the employer’s portion of Social Security and Medicare is </a:t>
            </a:r>
            <a:r>
              <a:rPr lang="en-US" sz="2000" dirty="0" smtClean="0"/>
              <a:t>considered an </a:t>
            </a:r>
            <a:r>
              <a:rPr lang="en-US" sz="2000" dirty="0"/>
              <a:t>expense for the company.)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/>
              <a:t>At the </a:t>
            </a:r>
            <a:r>
              <a:rPr lang="en-US" sz="2000" i="1" dirty="0"/>
              <a:t>Enter the account for tracking this expense </a:t>
            </a:r>
            <a:r>
              <a:rPr lang="en-US" sz="2000" dirty="0"/>
              <a:t>field, click </a:t>
            </a:r>
            <a:r>
              <a:rPr lang="en-US" sz="2000" i="1" dirty="0"/>
              <a:t>6610 </a:t>
            </a:r>
            <a:r>
              <a:rPr lang="en-US" sz="2000" i="1" dirty="0" smtClean="0"/>
              <a:t>Social Sec/Medicare </a:t>
            </a:r>
            <a:r>
              <a:rPr lang="en-US" sz="2000" i="1" dirty="0"/>
              <a:t>Tax Expense</a:t>
            </a:r>
            <a:r>
              <a:rPr lang="en-US" sz="2000" dirty="0"/>
              <a:t>. Both the parent account 6560 </a:t>
            </a:r>
            <a:r>
              <a:rPr lang="en-US" sz="2000" dirty="0" smtClean="0"/>
              <a:t>Payroll Expenses </a:t>
            </a:r>
            <a:r>
              <a:rPr lang="en-US" sz="2000" dirty="0"/>
              <a:t>and the subaccount 6610 Social Sec/Medicare Expense </a:t>
            </a:r>
            <a:r>
              <a:rPr lang="en-US" sz="2000" dirty="0" smtClean="0"/>
              <a:t>are displayed.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/>
              <a:t>If the information is correct, click Next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/>
              <a:t>Click Next to accept. The Taxable compensation page appears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/>
              <a:t>Click Finish. You will be returned to the Payroll Item List with </a:t>
            </a:r>
            <a:r>
              <a:rPr lang="en-US" sz="2000" dirty="0" smtClean="0"/>
              <a:t>all changes </a:t>
            </a:r>
            <a:r>
              <a:rPr lang="en-US" sz="2000" dirty="0"/>
              <a:t>saved.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793480" cy="1179694"/>
          </a:xfrm>
        </p:spPr>
        <p:txBody>
          <a:bodyPr/>
          <a:lstStyle/>
          <a:p>
            <a:r>
              <a:rPr lang="en-US" sz="3200" dirty="0"/>
              <a:t>Customize the Payroll System Default </a:t>
            </a:r>
            <a:r>
              <a:rPr lang="en-US" sz="3200" dirty="0"/>
              <a:t>Accounts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customize the Federal Unemployment payroll item: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Click </a:t>
            </a:r>
            <a:r>
              <a:rPr lang="en-US" sz="2000" dirty="0"/>
              <a:t>Lists and then click </a:t>
            </a:r>
            <a:r>
              <a:rPr lang="en-US" sz="2000" i="1" dirty="0"/>
              <a:t>Payroll Item List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Choose </a:t>
            </a:r>
            <a:r>
              <a:rPr lang="en-US" sz="2000" dirty="0"/>
              <a:t>the </a:t>
            </a:r>
            <a:r>
              <a:rPr lang="en-US" sz="2000" i="1" dirty="0"/>
              <a:t>Federal Unemployment </a:t>
            </a:r>
            <a:r>
              <a:rPr lang="en-US" sz="2000" dirty="0"/>
              <a:t>payroll item by double-clicking.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Accept </a:t>
            </a:r>
            <a:r>
              <a:rPr lang="en-US" sz="2000" dirty="0"/>
              <a:t>the default name Federal Unemployment by clicking Next.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i="1" dirty="0"/>
              <a:t>Enter name of agency to which the liability is paid </a:t>
            </a:r>
            <a:r>
              <a:rPr lang="en-US" sz="2000" dirty="0"/>
              <a:t>field, click United States Treasury from the drop-down list.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i="1" dirty="0"/>
              <a:t>Liability account </a:t>
            </a:r>
            <a:r>
              <a:rPr lang="en-US" sz="2000" dirty="0"/>
              <a:t>field, click </a:t>
            </a:r>
            <a:r>
              <a:rPr lang="en-US" sz="2000" i="1" dirty="0"/>
              <a:t>2125 FUTA Payable</a:t>
            </a:r>
            <a:r>
              <a:rPr lang="en-US" sz="2000" dirty="0"/>
              <a:t>. Both the parent account 2100 Payroll Liabilities and the subaccount 2125 FUTA Payable are displayed.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i="1" dirty="0"/>
              <a:t>Expense account </a:t>
            </a:r>
            <a:r>
              <a:rPr lang="en-US" sz="2000" dirty="0"/>
              <a:t>field, click </a:t>
            </a:r>
            <a:r>
              <a:rPr lang="en-US" sz="2000" i="1" dirty="0"/>
              <a:t>6625 FUTA Expense</a:t>
            </a:r>
            <a:r>
              <a:rPr lang="en-US" sz="2000" dirty="0"/>
              <a:t>. Both the parent account 6560 Payroll Expenses and the subaccount 6625 FUTA Expense are displayed. Notice on this page that you are listing one liability account and one expense account.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793480" cy="1179694"/>
          </a:xfrm>
        </p:spPr>
        <p:txBody>
          <a:bodyPr/>
          <a:lstStyle/>
          <a:p>
            <a:r>
              <a:rPr lang="en-US" sz="3200" dirty="0"/>
              <a:t>Customize the Payroll System Default </a:t>
            </a:r>
            <a:r>
              <a:rPr lang="en-US" sz="3200" dirty="0"/>
              <a:t>Accounts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If </a:t>
            </a:r>
            <a:r>
              <a:rPr lang="en-US" sz="2000" dirty="0"/>
              <a:t>the information is correct, click Next.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At </a:t>
            </a:r>
            <a:r>
              <a:rPr lang="en-US" sz="2000" dirty="0"/>
              <a:t>the Federal unemployment tax rate page, accept the default rate by clicking Next.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At </a:t>
            </a:r>
            <a:r>
              <a:rPr lang="en-US" sz="2000" dirty="0"/>
              <a:t>the Taxable Compensation page, click Finish.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Close </a:t>
            </a:r>
            <a:r>
              <a:rPr lang="en-US" sz="2000" dirty="0"/>
              <a:t>the Payroll Item List</a:t>
            </a:r>
            <a:r>
              <a:rPr lang="en-US" sz="2000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3" descr="Edit payroll item (federal unemployment) window: agency for company-paid liabil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36" y="3133449"/>
            <a:ext cx="5680047" cy="32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147" y="1997710"/>
            <a:ext cx="8376653" cy="4525963"/>
          </a:xfrm>
        </p:spPr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sz="2400" dirty="0" smtClean="0"/>
              <a:t>Which </a:t>
            </a:r>
            <a:r>
              <a:rPr lang="en-US" sz="2400" dirty="0"/>
              <a:t>of the following payroll taxes are imposed on the employer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/>
              <a:t>FIT, FUTA, and </a:t>
            </a:r>
            <a:r>
              <a:rPr lang="en-US" sz="2400" dirty="0" smtClean="0"/>
              <a:t>SUI</a:t>
            </a:r>
          </a:p>
          <a:p>
            <a:pPr lvl="1"/>
            <a:r>
              <a:rPr lang="en-US" sz="2400" dirty="0"/>
              <a:t>Social Security Tax, Medicare Tax, FIT, and </a:t>
            </a:r>
            <a:r>
              <a:rPr lang="en-US" sz="2400" dirty="0" smtClean="0"/>
              <a:t>SIT</a:t>
            </a:r>
          </a:p>
          <a:p>
            <a:pPr lvl="1"/>
            <a:r>
              <a:rPr lang="en-US" sz="2400" dirty="0"/>
              <a:t>Medicare Tax, FUTA, and </a:t>
            </a:r>
            <a:r>
              <a:rPr lang="en-US" sz="2400" dirty="0" smtClean="0"/>
              <a:t>FIT</a:t>
            </a:r>
          </a:p>
          <a:p>
            <a:pPr lvl="1"/>
            <a:r>
              <a:rPr lang="en-US" sz="2400" dirty="0"/>
              <a:t>Social Security Tax, Medicare Tax, FUTA, and SUI</a:t>
            </a:r>
          </a:p>
        </p:txBody>
      </p:sp>
    </p:spTree>
    <p:extLst>
      <p:ext uri="{BB962C8B-B14F-4D97-AF65-F5344CB8AC3E}">
        <p14:creationId xmlns:p14="http://schemas.microsoft.com/office/powerpoint/2010/main" val="7127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34592"/>
            <a:ext cx="8793480" cy="965200"/>
          </a:xfrm>
        </p:spPr>
        <p:txBody>
          <a:bodyPr/>
          <a:lstStyle/>
          <a:p>
            <a:r>
              <a:rPr lang="en-US" sz="3200" dirty="0"/>
              <a:t>QuickBooks Payroll Services </a:t>
            </a:r>
            <a:r>
              <a:rPr lang="en-US" sz="3200" dirty="0" smtClean="0"/>
              <a:t>v. </a:t>
            </a:r>
            <a:r>
              <a:rPr lang="en-US" sz="3200" dirty="0"/>
              <a:t>Calculating Payroll Manually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793480" cy="4649736"/>
          </a:xfrm>
        </p:spPr>
        <p:txBody>
          <a:bodyPr/>
          <a:lstStyle/>
          <a:p>
            <a:pPr lvl="0"/>
            <a:r>
              <a:rPr lang="en-US" sz="2200" dirty="0"/>
              <a:t>Like most computerized accounting packages, QuickBooks offers several desktop payroll </a:t>
            </a:r>
            <a:r>
              <a:rPr lang="en-US" sz="2200" dirty="0" smtClean="0"/>
              <a:t>services.</a:t>
            </a:r>
            <a:endParaRPr lang="en-US" sz="2200" dirty="0"/>
          </a:p>
          <a:p>
            <a:pPr lvl="1"/>
            <a:r>
              <a:rPr lang="en-US" sz="1800" dirty="0"/>
              <a:t>QuickBooks Basic Payroll</a:t>
            </a:r>
          </a:p>
          <a:p>
            <a:pPr lvl="1"/>
            <a:r>
              <a:rPr lang="en-US" sz="1800" dirty="0"/>
              <a:t>QuickBooks Enhanced Payroll</a:t>
            </a:r>
          </a:p>
          <a:p>
            <a:pPr lvl="1"/>
            <a:r>
              <a:rPr lang="en-US" sz="1800" dirty="0"/>
              <a:t>QuickBooks Full Service Payroll</a:t>
            </a:r>
          </a:p>
          <a:p>
            <a:pPr lvl="1"/>
            <a:r>
              <a:rPr lang="en-US" sz="1800" dirty="0"/>
              <a:t>QuickBooks Online Payroll </a:t>
            </a:r>
          </a:p>
          <a:p>
            <a:pPr lvl="0"/>
            <a:r>
              <a:rPr lang="en-US" sz="2200" dirty="0"/>
              <a:t>A company would choose the service that best fits their company’s </a:t>
            </a:r>
            <a:r>
              <a:rPr lang="en-US" sz="2200" dirty="0" smtClean="0"/>
              <a:t>needs.</a:t>
            </a:r>
            <a:endParaRPr lang="en-US" sz="2200" dirty="0"/>
          </a:p>
          <a:p>
            <a:pPr lvl="0"/>
            <a:r>
              <a:rPr lang="en-US" sz="2200" dirty="0" smtClean="0"/>
              <a:t>If </a:t>
            </a:r>
            <a:r>
              <a:rPr lang="en-US" sz="2200" dirty="0"/>
              <a:t>a company chooses to use one of the QuickBooks payroll services, they must subscribe to the </a:t>
            </a:r>
            <a:r>
              <a:rPr lang="en-US" sz="2200" dirty="0" smtClean="0"/>
              <a:t>service, </a:t>
            </a:r>
            <a:r>
              <a:rPr lang="en-US" sz="2200" dirty="0"/>
              <a:t>which requires a monthly </a:t>
            </a:r>
            <a:r>
              <a:rPr lang="en-US" sz="2200" dirty="0" smtClean="0"/>
              <a:t>fee.</a:t>
            </a:r>
            <a:endParaRPr lang="en-US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</a:t>
            </a:r>
            <a:r>
              <a:rPr lang="en-US" sz="2200" dirty="0" smtClean="0"/>
              <a:t>n </a:t>
            </a:r>
            <a:r>
              <a:rPr lang="en-US" sz="2200" dirty="0"/>
              <a:t>QuickBooks there are two methods for adding a payroll item</a:t>
            </a:r>
          </a:p>
          <a:p>
            <a:pPr lvl="2"/>
            <a:r>
              <a:rPr lang="en-US" sz="2200" dirty="0"/>
              <a:t>EZ Setup </a:t>
            </a:r>
          </a:p>
          <a:p>
            <a:pPr lvl="3"/>
            <a:r>
              <a:rPr lang="en-US" sz="1800" dirty="0" smtClean="0"/>
              <a:t>The EZ </a:t>
            </a:r>
            <a:r>
              <a:rPr lang="en-US" sz="1800" dirty="0"/>
              <a:t>Setup method guides you in setting up payroll items using the QuickBooks Payroll Setup </a:t>
            </a:r>
            <a:r>
              <a:rPr lang="en-US" sz="1800" dirty="0" smtClean="0"/>
              <a:t>window.</a:t>
            </a:r>
            <a:endParaRPr lang="en-US" sz="1800" dirty="0"/>
          </a:p>
          <a:p>
            <a:pPr lvl="2"/>
            <a:r>
              <a:rPr lang="en-US" sz="2200" dirty="0"/>
              <a:t>Custom Setup</a:t>
            </a:r>
          </a:p>
          <a:p>
            <a:pPr lvl="3"/>
            <a:r>
              <a:rPr lang="en-US" sz="1800" dirty="0" smtClean="0"/>
              <a:t>The Custom </a:t>
            </a:r>
            <a:r>
              <a:rPr lang="en-US" sz="1800" dirty="0"/>
              <a:t>Setup method allows you to directly enter information in the Payroll Item </a:t>
            </a:r>
            <a:r>
              <a:rPr lang="en-US" sz="1800" dirty="0" smtClean="0"/>
              <a:t>List.</a:t>
            </a:r>
            <a:endParaRPr lang="en-US" sz="1800" dirty="0"/>
          </a:p>
          <a:p>
            <a:pPr lvl="3"/>
            <a:r>
              <a:rPr lang="en-US" sz="1800" dirty="0"/>
              <a:t>Custom Setup is used in this </a:t>
            </a:r>
            <a:r>
              <a:rPr lang="en-US" sz="1800" dirty="0" smtClean="0"/>
              <a:t>chapter.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add Salary to the Payroll Item List: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Click </a:t>
            </a:r>
            <a:r>
              <a:rPr lang="en-US" sz="2000" dirty="0"/>
              <a:t>Lists and then click </a:t>
            </a:r>
            <a:r>
              <a:rPr lang="en-US" sz="2000" i="1" dirty="0"/>
              <a:t>Payroll Item List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Payroll Item List window, click the Payroll Item menu button.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Payroll Item menu, click New. The Add new payroll item window with the Select setup method page appears.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Select setup method page, click the </a:t>
            </a:r>
            <a:r>
              <a:rPr lang="en-US" sz="2000" i="1" dirty="0"/>
              <a:t>Custom Setup </a:t>
            </a:r>
            <a:r>
              <a:rPr lang="en-US" sz="2000" dirty="0"/>
              <a:t>option.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37</a:t>
            </a:fld>
            <a:endParaRPr lang="en-US" dirty="0"/>
          </a:p>
        </p:txBody>
      </p:sp>
      <p:pic>
        <p:nvPicPr>
          <p:cNvPr id="4" name="Picture 3" descr="Add new payroll item window: select setup metho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19" y="3481772"/>
            <a:ext cx="5066161" cy="28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Click </a:t>
            </a:r>
            <a:r>
              <a:rPr lang="en-US" sz="2000" dirty="0"/>
              <a:t>Next.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At </a:t>
            </a:r>
            <a:r>
              <a:rPr lang="en-US" sz="2000" dirty="0"/>
              <a:t>the Payroll item type page, click </a:t>
            </a:r>
            <a:r>
              <a:rPr lang="en-US" sz="2000" i="1" dirty="0"/>
              <a:t>Wage (Hourly Wages, Annual Salary, Commission, Bonus)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 smtClean="0"/>
              <a:t>Click </a:t>
            </a:r>
            <a:r>
              <a:rPr lang="en-US" sz="2000" dirty="0"/>
              <a:t>Next.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Add new payroll item window: Payroll item ty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716916"/>
            <a:ext cx="6429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Choose </a:t>
            </a:r>
            <a:r>
              <a:rPr lang="en-US" sz="2000" dirty="0"/>
              <a:t>the </a:t>
            </a:r>
            <a:r>
              <a:rPr lang="en-US" sz="2000" i="1" dirty="0"/>
              <a:t>Annual Salary </a:t>
            </a:r>
            <a:r>
              <a:rPr lang="en-US" sz="2000" dirty="0"/>
              <a:t>subtype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Click </a:t>
            </a:r>
            <a:r>
              <a:rPr lang="en-US" sz="2000" dirty="0"/>
              <a:t>Next. </a:t>
            </a:r>
            <a:endParaRPr lang="en-US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Picture 8" descr="add new payroll item window: w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72" y="2135049"/>
            <a:ext cx="6429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QuickBooks allows you to process payroll and track payroll information for your company’s employees </a:t>
            </a:r>
          </a:p>
          <a:p>
            <a:pPr lvl="0"/>
            <a:r>
              <a:rPr lang="en-US" sz="2000" dirty="0" smtClean="0"/>
              <a:t>Payroll involves:</a:t>
            </a:r>
          </a:p>
          <a:p>
            <a:pPr lvl="1"/>
            <a:r>
              <a:rPr lang="en-US" sz="1800" dirty="0" smtClean="0"/>
              <a:t>computing each employee’s gross earnings</a:t>
            </a:r>
          </a:p>
          <a:p>
            <a:pPr lvl="1"/>
            <a:r>
              <a:rPr lang="en-US" sz="1800" dirty="0" smtClean="0"/>
              <a:t>determining each employee’s withholding and deductions</a:t>
            </a:r>
          </a:p>
          <a:p>
            <a:pPr lvl="2"/>
            <a:r>
              <a:rPr lang="en-US" sz="1400" dirty="0"/>
              <a:t>W</a:t>
            </a:r>
            <a:r>
              <a:rPr lang="en-US" sz="1400" dirty="0" smtClean="0"/>
              <a:t>ithholdings refer to the payroll taxes the employer is required to take out of the employee’s paycheck and submit to the appropriate government agency.</a:t>
            </a:r>
          </a:p>
          <a:p>
            <a:pPr lvl="2"/>
            <a:r>
              <a:rPr lang="en-US" sz="1400" dirty="0"/>
              <a:t>D</a:t>
            </a:r>
            <a:r>
              <a:rPr lang="en-US" sz="1400" dirty="0" smtClean="0"/>
              <a:t>eductions refer to the amount taken out of the employee’s paycheck for various fringe benefits such as insurance, pension, and so on.</a:t>
            </a:r>
          </a:p>
          <a:p>
            <a:pPr lvl="1"/>
            <a:r>
              <a:rPr lang="en-US" sz="1800" dirty="0" smtClean="0"/>
              <a:t>calculating each employee’s net pay</a:t>
            </a:r>
          </a:p>
          <a:p>
            <a:pPr lvl="1"/>
            <a:r>
              <a:rPr lang="en-US" sz="1800" dirty="0" smtClean="0"/>
              <a:t>preparing employee paychecks</a:t>
            </a:r>
          </a:p>
          <a:p>
            <a:pPr lvl="1"/>
            <a:r>
              <a:rPr lang="en-US" sz="1800" dirty="0" smtClean="0"/>
              <a:t>properly recording payroll-related transactions (journal entries)</a:t>
            </a:r>
          </a:p>
          <a:p>
            <a:pPr lvl="1"/>
            <a:r>
              <a:rPr lang="en-US" sz="1800" dirty="0" smtClean="0"/>
              <a:t>submitting payroll withholdings to the appropriate tax agency or other entity</a:t>
            </a:r>
          </a:p>
          <a:p>
            <a:pPr lvl="1"/>
            <a:r>
              <a:rPr lang="en-US" sz="1800" dirty="0" smtClean="0"/>
              <a:t>preparing payroll compliance reports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7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/>
              <a:t>Choose </a:t>
            </a:r>
            <a:r>
              <a:rPr lang="en-US" sz="2000" i="1" dirty="0"/>
              <a:t>Regular Pay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/>
              <a:t>Click </a:t>
            </a:r>
            <a:r>
              <a:rPr lang="en-US" sz="2000" dirty="0"/>
              <a:t>Next. </a:t>
            </a:r>
            <a:r>
              <a:rPr lang="en-US" sz="2000" dirty="0" smtClean="0"/>
              <a:t> 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i="1" dirty="0"/>
              <a:t>Enter name for salary item </a:t>
            </a:r>
            <a:r>
              <a:rPr lang="en-US" sz="2000" dirty="0"/>
              <a:t>field, key </a:t>
            </a:r>
            <a:r>
              <a:rPr lang="en-US" sz="2000" b="1" dirty="0"/>
              <a:t>Salary </a:t>
            </a:r>
            <a:r>
              <a:rPr lang="en-US" sz="2000" dirty="0"/>
              <a:t>and then click Next.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 descr="add new payroll item (salary) window: w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668596"/>
            <a:ext cx="6429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i="1" dirty="0"/>
              <a:t>Enter the account for tracking this expense </a:t>
            </a:r>
            <a:r>
              <a:rPr lang="en-US" sz="2000" dirty="0"/>
              <a:t>field, click </a:t>
            </a:r>
            <a:r>
              <a:rPr lang="en-US" sz="2000" i="1" dirty="0"/>
              <a:t>6565 Salaries and Wages Expense </a:t>
            </a:r>
            <a:r>
              <a:rPr lang="en-US" sz="2000" dirty="0"/>
              <a:t>from the drop-down list.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n-US" sz="2000" dirty="0" smtClean="0"/>
              <a:t>If the information is correct, click Finish.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2000" dirty="0" smtClean="0"/>
              <a:t>Close the Payroll Item List.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41</a:t>
            </a:fld>
            <a:endParaRPr lang="en-US" dirty="0"/>
          </a:p>
        </p:txBody>
      </p:sp>
      <p:pic>
        <p:nvPicPr>
          <p:cNvPr id="4" name="Picture 3" descr="add new payroll item (salary salary) window: expense acc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708275"/>
            <a:ext cx="6429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add Minnesota state income tax to the Payroll Item List: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Click </a:t>
            </a:r>
            <a:r>
              <a:rPr lang="en-US" sz="2000" dirty="0"/>
              <a:t>Lists and then click </a:t>
            </a:r>
            <a:r>
              <a:rPr lang="en-US" sz="2000" i="1" dirty="0"/>
              <a:t>Payroll Item List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Payroll Item List window, click the Payroll Item menu button.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Payroll Item menu, click </a:t>
            </a:r>
            <a:r>
              <a:rPr lang="en-US" sz="2000" i="1" dirty="0"/>
              <a:t>New</a:t>
            </a:r>
            <a:r>
              <a:rPr lang="en-US" sz="2000" dirty="0"/>
              <a:t>. The Add a new payroll item window with the Select setup method page appears.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Select a setup method page, click the </a:t>
            </a:r>
            <a:r>
              <a:rPr lang="en-US" sz="2000" i="1" dirty="0"/>
              <a:t>Custom Setup </a:t>
            </a:r>
            <a:r>
              <a:rPr lang="en-US" sz="2000" dirty="0"/>
              <a:t>option and then click Next. The Payroll item type page appears.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Payroll item type page, click the </a:t>
            </a:r>
            <a:r>
              <a:rPr lang="en-US" sz="2000" i="1" dirty="0"/>
              <a:t>State Tax (State Withholding, SDI, SUI) </a:t>
            </a:r>
            <a:r>
              <a:rPr lang="en-US" sz="2000" dirty="0"/>
              <a:t>type and then click Next. The State tax page appears.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Enter the state drop-down list, click </a:t>
            </a:r>
            <a:r>
              <a:rPr lang="en-US" sz="2000" i="1" dirty="0"/>
              <a:t>MN</a:t>
            </a:r>
            <a:r>
              <a:rPr lang="en-US" sz="2000" dirty="0"/>
              <a:t>. After you select a state, the subtypes that apply to the chosen state become active.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i="1" dirty="0"/>
              <a:t>Select the type of tax you want to create </a:t>
            </a:r>
            <a:r>
              <a:rPr lang="en-US" sz="2000" dirty="0"/>
              <a:t>field, click the </a:t>
            </a:r>
            <a:r>
              <a:rPr lang="en-US" sz="2000" i="1" dirty="0"/>
              <a:t>State Withholding </a:t>
            </a:r>
            <a:r>
              <a:rPr lang="en-US" sz="2000" dirty="0"/>
              <a:t>subtype.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If </a:t>
            </a:r>
            <a:r>
              <a:rPr lang="en-US" sz="2000" dirty="0"/>
              <a:t>the information is correct, click Next.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 smtClean="0"/>
              <a:t>Accept </a:t>
            </a:r>
            <a:r>
              <a:rPr lang="en-US" sz="2000" dirty="0"/>
              <a:t>the default name assigned and click Next. </a:t>
            </a:r>
            <a:endParaRPr lang="en-US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43</a:t>
            </a:fld>
            <a:endParaRPr lang="en-US" dirty="0"/>
          </a:p>
        </p:txBody>
      </p:sp>
      <p:pic>
        <p:nvPicPr>
          <p:cNvPr id="9" name="Picture 8" descr="add new payroll item window: state ta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292765"/>
            <a:ext cx="6429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i="1" dirty="0"/>
              <a:t>Enter name of agency to which liability is paid </a:t>
            </a:r>
            <a:r>
              <a:rPr lang="en-US" sz="2000" dirty="0"/>
              <a:t>field, click </a:t>
            </a:r>
            <a:r>
              <a:rPr lang="en-US" sz="2000" i="1" dirty="0"/>
              <a:t>Minn. </a:t>
            </a:r>
            <a:r>
              <a:rPr lang="en-US" sz="2000" i="1" dirty="0" smtClean="0"/>
              <a:t>Dept</a:t>
            </a:r>
            <a:r>
              <a:rPr lang="en-US" sz="2000" i="1" dirty="0"/>
              <a:t>. of Revenue </a:t>
            </a:r>
            <a:r>
              <a:rPr lang="en-US" sz="2000" dirty="0"/>
              <a:t>from the drop-down list.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i="1" dirty="0"/>
              <a:t>Enter the number that identifies you to agency </a:t>
            </a:r>
            <a:r>
              <a:rPr lang="en-US" sz="2000" dirty="0"/>
              <a:t>field, </a:t>
            </a:r>
            <a:r>
              <a:rPr lang="en-US" sz="2000" dirty="0" smtClean="0"/>
              <a:t>key </a:t>
            </a:r>
            <a:r>
              <a:rPr lang="en-US" sz="2000" b="1" dirty="0"/>
              <a:t>33-4777781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000" dirty="0" smtClean="0"/>
              <a:t>At </a:t>
            </a:r>
            <a:r>
              <a:rPr lang="en-US" sz="2000" dirty="0"/>
              <a:t>the </a:t>
            </a:r>
            <a:r>
              <a:rPr lang="en-US" sz="2000" i="1" dirty="0"/>
              <a:t>Liability account (employee-paid) </a:t>
            </a:r>
            <a:r>
              <a:rPr lang="en-US" sz="2000" dirty="0"/>
              <a:t>field, click </a:t>
            </a:r>
            <a:r>
              <a:rPr lang="en-US" sz="2000" i="1" dirty="0"/>
              <a:t>2120 SIT Payable</a:t>
            </a:r>
            <a:r>
              <a:rPr lang="en-US" sz="2000" dirty="0"/>
              <a:t>. </a:t>
            </a:r>
            <a:endParaRPr lang="en-US" sz="2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Picture 3" descr="add new payroll item (MN-State withholding tax) window: agency for employee-paid liabil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26" y="3111150"/>
            <a:ext cx="5719348" cy="32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/>
              <a:t>Updating the Payroll Item </a:t>
            </a:r>
            <a:r>
              <a:rPr lang="en-US" sz="3200" dirty="0"/>
              <a:t>List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US" sz="2000" dirty="0" smtClean="0"/>
              <a:t>If </a:t>
            </a:r>
            <a:r>
              <a:rPr lang="en-US" sz="2000" dirty="0"/>
              <a:t>the information is correct, click Next. The Taxable compensation page appears; it shows the types of income subject to the tax.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n-US" sz="2000" dirty="0" smtClean="0"/>
              <a:t>Click </a:t>
            </a:r>
            <a:r>
              <a:rPr lang="en-US" sz="2000" dirty="0"/>
              <a:t>Finish. At the Schedule Payments message, click OK. You are returned to the Payroll Item List window with the new tax included.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2000" dirty="0" smtClean="0"/>
              <a:t>Close </a:t>
            </a:r>
            <a:r>
              <a:rPr lang="en-US" sz="2000" dirty="0"/>
              <a:t>the Payroll Item List.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 descr="payroll item list wind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51" y="3267659"/>
            <a:ext cx="7560698" cy="26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14494"/>
            <a:ext cx="8793480" cy="965200"/>
          </a:xfrm>
        </p:spPr>
        <p:txBody>
          <a:bodyPr/>
          <a:lstStyle/>
          <a:p>
            <a:r>
              <a:rPr lang="en-US" sz="3200" dirty="0" smtClean="0"/>
              <a:t>Payroll Reports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235399"/>
            <a:ext cx="8488680" cy="4649736"/>
          </a:xfrm>
        </p:spPr>
        <p:txBody>
          <a:bodyPr/>
          <a:lstStyle/>
          <a:p>
            <a:r>
              <a:rPr lang="en-US" sz="2000" dirty="0"/>
              <a:t>Reports, the fourth level of operation in QuickBooks, allows you to display and print a number of payroll reports </a:t>
            </a:r>
            <a:r>
              <a:rPr lang="en-US" sz="2000" dirty="0" smtClean="0"/>
              <a:t>for internal </a:t>
            </a:r>
            <a:r>
              <a:rPr lang="en-US" sz="2000" dirty="0"/>
              <a:t>payroll management </a:t>
            </a:r>
            <a:r>
              <a:rPr lang="en-US" sz="2000" dirty="0" smtClean="0"/>
              <a:t>and government </a:t>
            </a:r>
            <a:r>
              <a:rPr lang="en-US" sz="2000" dirty="0"/>
              <a:t>and payroll tax </a:t>
            </a:r>
            <a:r>
              <a:rPr lang="en-US" sz="2000" dirty="0" smtClean="0"/>
              <a:t>compliance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To </a:t>
            </a:r>
            <a:r>
              <a:rPr lang="en-US" sz="2000" b="1" dirty="0"/>
              <a:t>view the </a:t>
            </a:r>
            <a:r>
              <a:rPr lang="en-US" sz="2000" b="1" i="1" dirty="0"/>
              <a:t>Payroll Item Listing </a:t>
            </a:r>
            <a:r>
              <a:rPr lang="en-US" sz="2000" b="1" dirty="0"/>
              <a:t>report:</a:t>
            </a:r>
            <a:r>
              <a:rPr lang="en-US" sz="1800" b="1" dirty="0"/>
              <a:t> 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Click </a:t>
            </a:r>
            <a:r>
              <a:rPr lang="en-US" sz="1800" dirty="0"/>
              <a:t>Reports and then click </a:t>
            </a:r>
            <a:r>
              <a:rPr lang="en-US" sz="1800" i="1" dirty="0"/>
              <a:t>Employees &amp; Payroll</a:t>
            </a:r>
            <a:r>
              <a:rPr lang="en-US" sz="1800" dirty="0"/>
              <a:t>.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At </a:t>
            </a:r>
            <a:r>
              <a:rPr lang="en-US" sz="1800" dirty="0"/>
              <a:t>the Employees &amp; Payroll submenu, click </a:t>
            </a:r>
            <a:r>
              <a:rPr lang="en-US" sz="1800" i="1" dirty="0"/>
              <a:t>Payroll Item Listing</a:t>
            </a:r>
            <a:r>
              <a:rPr lang="en-US" sz="1800" dirty="0"/>
              <a:t>. The </a:t>
            </a:r>
            <a:r>
              <a:rPr lang="en-US" sz="1800" i="1" dirty="0"/>
              <a:t>Payroll Item Listing </a:t>
            </a:r>
            <a:r>
              <a:rPr lang="en-US" sz="1800" dirty="0"/>
              <a:t>report is displayed.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46</a:t>
            </a:fld>
            <a:endParaRPr lang="en-US" dirty="0"/>
          </a:p>
        </p:txBody>
      </p:sp>
      <p:pic>
        <p:nvPicPr>
          <p:cNvPr id="8" name="Picture 7" descr="payroll item listing window: comment on repo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3799299"/>
            <a:ext cx="8369704" cy="24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200" y="1366654"/>
            <a:ext cx="7011737" cy="38708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deductions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 Deductions generally refer to amounts taken out of the employee's paycheck for various fringe benefits such as insurance, pension, and so on.				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employee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The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person hired by the company who will receive salary or wages on a regular basis.		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employer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 The company that hires workers.		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gross pay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 Total earnings for an employee for a specific pay period before withholdings and deductions.	</a:t>
            </a: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net pay 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Total gross earnings for an employee minus all employee withholdings and deductions.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21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Cont.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199" y="1351508"/>
            <a:ext cx="7011737" cy="38708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payroll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Involves the computing of employees' gross earnings, withholdings and deductions, and net pay; the preparation of paychecks; the proper recording of payroll-related transactions; submission of payroll withholdings to the appropriate agency; and preparation of payroll compliance reports.		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withholdings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 Withholdings generally refer to the payroll taxes the employer is required to take out of the employee's paycheck and submit to the appropriate government agency.		</a:t>
            </a:r>
          </a:p>
        </p:txBody>
      </p:sp>
    </p:spTree>
    <p:extLst>
      <p:ext uri="{BB962C8B-B14F-4D97-AF65-F5344CB8AC3E}">
        <p14:creationId xmlns:p14="http://schemas.microsoft.com/office/powerpoint/2010/main" val="33935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In order to process payroll in QuickBooks, the payroll must first be set up.</a:t>
            </a:r>
          </a:p>
          <a:p>
            <a:pPr lvl="0"/>
            <a:r>
              <a:rPr lang="en-US" sz="2400" dirty="0" smtClean="0"/>
              <a:t>Payroll setup involves </a:t>
            </a:r>
          </a:p>
          <a:p>
            <a:pPr lvl="1"/>
            <a:r>
              <a:rPr lang="en-US" sz="2000" dirty="0" smtClean="0"/>
              <a:t>enabling the payroll feature</a:t>
            </a:r>
          </a:p>
          <a:p>
            <a:pPr lvl="1"/>
            <a:r>
              <a:rPr lang="en-US" sz="2000" dirty="0" smtClean="0"/>
              <a:t>customizing and adding payroll accounts to the Chart of Accounts List</a:t>
            </a:r>
          </a:p>
          <a:p>
            <a:pPr lvl="1"/>
            <a:r>
              <a:rPr lang="en-US" sz="2000" dirty="0" smtClean="0"/>
              <a:t>choosing a QuickBooks payroll service or activating the manual entries feature</a:t>
            </a:r>
          </a:p>
          <a:p>
            <a:pPr lvl="1"/>
            <a:r>
              <a:rPr lang="en-US" sz="2000" dirty="0" smtClean="0"/>
              <a:t>customizing pre-established payroll items</a:t>
            </a:r>
          </a:p>
          <a:p>
            <a:pPr lvl="1"/>
            <a:r>
              <a:rPr lang="en-US" sz="2000" dirty="0" smtClean="0"/>
              <a:t>establishing payroll items such as compensation and payroll taxes or payroll deductions</a:t>
            </a:r>
          </a:p>
          <a:p>
            <a:pPr lvl="0"/>
            <a:r>
              <a:rPr lang="en-US" sz="2400" dirty="0" smtClean="0"/>
              <a:t>These payroll items comprise the </a:t>
            </a:r>
            <a:r>
              <a:rPr lang="en-US" sz="2400" i="1" dirty="0" smtClean="0"/>
              <a:t>Payroll Item List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4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295704"/>
            <a:ext cx="8131999" cy="965200"/>
          </a:xfrm>
        </p:spPr>
        <p:txBody>
          <a:bodyPr/>
          <a:lstStyle/>
          <a:p>
            <a:r>
              <a:rPr lang="en-US" dirty="0" smtClean="0"/>
              <a:t>QuickBooks v.  Manual Accounting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In a manual accounting system the process of preparing a payroll is laborious and time-consuming.</a:t>
            </a:r>
          </a:p>
          <a:p>
            <a:pPr lvl="0"/>
            <a:r>
              <a:rPr lang="en-US" sz="2000" dirty="0" smtClean="0"/>
              <a:t>For each employee, the company has to</a:t>
            </a:r>
          </a:p>
          <a:p>
            <a:pPr lvl="1"/>
            <a:r>
              <a:rPr lang="en-US" sz="1600" dirty="0" smtClean="0"/>
              <a:t>tally the hours worked in a pay period</a:t>
            </a:r>
          </a:p>
          <a:p>
            <a:pPr lvl="1"/>
            <a:r>
              <a:rPr lang="en-US" sz="1600" dirty="0" smtClean="0"/>
              <a:t>compute the gross pay for the pay period</a:t>
            </a:r>
          </a:p>
          <a:p>
            <a:pPr lvl="1"/>
            <a:r>
              <a:rPr lang="en-US" sz="1600" dirty="0" smtClean="0"/>
              <a:t>determine all the withholdings and deductions from the employee’s pay </a:t>
            </a:r>
          </a:p>
          <a:p>
            <a:pPr lvl="0"/>
            <a:r>
              <a:rPr lang="en-US" sz="2000" dirty="0" smtClean="0"/>
              <a:t>After completing these computations, the company has to </a:t>
            </a:r>
          </a:p>
          <a:p>
            <a:pPr lvl="1"/>
            <a:r>
              <a:rPr lang="en-US" sz="1600" dirty="0" smtClean="0"/>
              <a:t>prepare pay checks</a:t>
            </a:r>
          </a:p>
          <a:p>
            <a:pPr lvl="1"/>
            <a:r>
              <a:rPr lang="en-US" sz="1600" dirty="0" smtClean="0"/>
              <a:t>prepare pay stubs showing all the earnings, withholdings, and deductions for the pay period</a:t>
            </a:r>
          </a:p>
          <a:p>
            <a:pPr lvl="1"/>
            <a:r>
              <a:rPr lang="en-US" sz="1600" dirty="0" smtClean="0"/>
              <a:t>prepare all the year-to-date earnings, withholdings, and deductions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24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170910" cy="1260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QuickBooks v.  Manual </a:t>
            </a:r>
            <a:r>
              <a:rPr lang="en-US" dirty="0"/>
              <a:t>Accounting Cont.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Payroll was one of the first accounting tasks to be available on computers.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ayroll preparation firms were formed for this sole purpose.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company simply prepares a list of each employee’s name and the hours that person worked during a pay period.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his information is submitted to the payroll processing firm and usually overnight the payroll is prepared:</a:t>
            </a:r>
          </a:p>
          <a:p>
            <a:pPr lvl="2"/>
            <a:r>
              <a:rPr lang="en-US" sz="1600" dirty="0" smtClean="0"/>
              <a:t>company receives its properly completed paychecks and a summary report the next morning</a:t>
            </a:r>
          </a:p>
          <a:p>
            <a:pPr lvl="2"/>
            <a:r>
              <a:rPr lang="en-US" sz="1600" dirty="0" smtClean="0"/>
              <a:t>paychecks are distributed to the employees </a:t>
            </a:r>
          </a:p>
          <a:p>
            <a:pPr lvl="2"/>
            <a:r>
              <a:rPr lang="en-US" sz="1600" dirty="0" smtClean="0"/>
              <a:t>summary report is used to record the appropriate journal entries for the payroll</a:t>
            </a:r>
          </a:p>
          <a:p>
            <a:pPr lvl="2"/>
            <a:r>
              <a:rPr lang="en-US" sz="1600" dirty="0" smtClean="0"/>
              <a:t>payroll processing firms also accumulate the necessary information for preparing government compliance reports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08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170910" cy="1260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QuickBooks v.  Manual </a:t>
            </a:r>
            <a:r>
              <a:rPr lang="en-US" dirty="0"/>
              <a:t>Accounting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</a:t>
            </a:r>
            <a:r>
              <a:rPr lang="en-US" sz="2400" dirty="0" smtClean="0"/>
              <a:t>ithout </a:t>
            </a:r>
            <a:r>
              <a:rPr lang="en-US" sz="2400" dirty="0"/>
              <a:t>the use of computers</a:t>
            </a:r>
          </a:p>
          <a:p>
            <a:pPr lvl="1"/>
            <a:r>
              <a:rPr lang="en-US" sz="2000" dirty="0"/>
              <a:t>payroll withholdings are calculated manually using preprinted withholding tables</a:t>
            </a:r>
          </a:p>
          <a:p>
            <a:pPr lvl="1"/>
            <a:r>
              <a:rPr lang="en-US" sz="2000" dirty="0"/>
              <a:t>gross pay, withholdings, and deductions for all employees has to be totaled in order to record the payroll in a payroll journal</a:t>
            </a:r>
          </a:p>
          <a:p>
            <a:pPr lvl="1"/>
            <a:r>
              <a:rPr lang="en-US" sz="2000" dirty="0"/>
              <a:t>gross pay, withholdings, and deductions are then posted to the general ledger accounts</a:t>
            </a:r>
          </a:p>
          <a:p>
            <a:pPr lvl="1"/>
            <a:r>
              <a:rPr lang="en-US" sz="2000" dirty="0"/>
              <a:t>year-to-date earnings and withholdings need to be accumulated and used in preparing government-required quarterly and year-end </a:t>
            </a:r>
            <a:r>
              <a:rPr lang="en-US" sz="2000" dirty="0" smtClean="0"/>
              <a:t>reports</a:t>
            </a:r>
          </a:p>
          <a:p>
            <a:pPr lvl="1"/>
            <a:r>
              <a:rPr lang="en-US" sz="2000" dirty="0"/>
              <a:t>in dealing with such a quantity and variety of computations, it is easy to make a </a:t>
            </a:r>
            <a:r>
              <a:rPr lang="en-US" sz="2000" dirty="0" smtClean="0"/>
              <a:t>mistake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336280" cy="1260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QuickBooks v.  Manual </a:t>
            </a:r>
            <a:r>
              <a:rPr lang="en-US" dirty="0"/>
              <a:t>Accounting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80207"/>
            <a:ext cx="7844322" cy="4649736"/>
          </a:xfrm>
        </p:spPr>
        <p:txBody>
          <a:bodyPr/>
          <a:lstStyle/>
          <a:p>
            <a:pPr lvl="0"/>
            <a:r>
              <a:rPr lang="en-US" sz="2000" dirty="0"/>
              <a:t>QuickBooks includes a payroll feature that, once activated, allows for </a:t>
            </a:r>
          </a:p>
          <a:p>
            <a:pPr lvl="1"/>
            <a:r>
              <a:rPr lang="en-US" sz="1600" dirty="0"/>
              <a:t>processing a payroll with employees’ earnings, withholdings, deductions, and net pay </a:t>
            </a:r>
          </a:p>
          <a:p>
            <a:pPr lvl="1"/>
            <a:r>
              <a:rPr lang="en-US" sz="1600" dirty="0"/>
              <a:t>quick and easy calculations</a:t>
            </a:r>
          </a:p>
          <a:p>
            <a:pPr lvl="1"/>
            <a:r>
              <a:rPr lang="en-US" sz="1600" dirty="0" smtClean="0"/>
              <a:t>simultaneous recording of the payroll transactions in the journal</a:t>
            </a:r>
          </a:p>
          <a:p>
            <a:pPr lvl="1"/>
            <a:r>
              <a:rPr lang="en-US" sz="1600" dirty="0" smtClean="0"/>
              <a:t>paychecks to be immediately printed when the printer is set up to do so</a:t>
            </a:r>
          </a:p>
          <a:p>
            <a:r>
              <a:rPr lang="en-US" sz="1800" dirty="0" smtClean="0"/>
              <a:t>Simultaneously, reports are prepared that summarize all quarterly and annual information needed for required filings, and for required payments of employee withholdings to the appropriate agencies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Paradigm Publishing,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2_Chapter Ope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3 Learning Objective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4_Chapt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05_Quick Chec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6_Term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07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3781</Words>
  <Application>Microsoft Office PowerPoint</Application>
  <PresentationFormat>On-screen Show (4:3)</PresentationFormat>
  <Paragraphs>411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B Helvetica Bold</vt:lpstr>
      <vt:lpstr>Calibri</vt:lpstr>
      <vt:lpstr>Helvetica</vt:lpstr>
      <vt:lpstr>01_Cover Slide</vt:lpstr>
      <vt:lpstr>02_Chapter Opener Slide</vt:lpstr>
      <vt:lpstr>03 Learning Objectives Slide</vt:lpstr>
      <vt:lpstr>04_Chapter Content Slide</vt:lpstr>
      <vt:lpstr>05_Quick Check Slide</vt:lpstr>
      <vt:lpstr>06_Terms Slide</vt:lpstr>
      <vt:lpstr>07_Blank Slide</vt:lpstr>
      <vt:lpstr>Computerized Accounting with QuickBooks 2015</vt:lpstr>
      <vt:lpstr>Payroll Setup</vt:lpstr>
      <vt:lpstr>Objectives</vt:lpstr>
      <vt:lpstr>Introduction</vt:lpstr>
      <vt:lpstr>Introduction Cont. </vt:lpstr>
      <vt:lpstr>QuickBooks v.  Manual Accounting</vt:lpstr>
      <vt:lpstr>QuickBooks v.  Manual Accounting Cont.</vt:lpstr>
      <vt:lpstr>QuickBooks v.  Manual Accounting Cont.</vt:lpstr>
      <vt:lpstr>QuickBooks v.  Manual Accounting Cont.</vt:lpstr>
      <vt:lpstr>QuickBooks v.  Manual Accounting Cont.</vt:lpstr>
      <vt:lpstr>Payroll Definitions and Terms</vt:lpstr>
      <vt:lpstr>Payroll Definitions and Terms Cont.</vt:lpstr>
      <vt:lpstr>Payroll Definitions and Terms Cont.</vt:lpstr>
      <vt:lpstr>Quick Check</vt:lpstr>
      <vt:lpstr>Payroll Definitions and Terms Cont.</vt:lpstr>
      <vt:lpstr>Payroll Definitions and Terms Cont.</vt:lpstr>
      <vt:lpstr>Payroll Definitions and Terms Cont.</vt:lpstr>
      <vt:lpstr>Payroll Definitions and Terms Cont.</vt:lpstr>
      <vt:lpstr>Payroll Definitions and Terms Cont.</vt:lpstr>
      <vt:lpstr>Payroll Definitions and Terms</vt:lpstr>
      <vt:lpstr>Payroll Setup—Activate the Payroll Feature</vt:lpstr>
      <vt:lpstr>Payroll Setup—Activate the Payroll Feature Cont.</vt:lpstr>
      <vt:lpstr>Payroll Setup—Activate the Payroll Feature Cont.</vt:lpstr>
      <vt:lpstr>Payroll Setup—Activate the Payroll Feature Cont.</vt:lpstr>
      <vt:lpstr>Updating the Chart of Accounts List for Payroll</vt:lpstr>
      <vt:lpstr>Updating the Chart of Accounts List for Payroll Cont.</vt:lpstr>
      <vt:lpstr>Updating the Chart of Accounts List for Payroll Cont.</vt:lpstr>
      <vt:lpstr>Updating the Chart of Accounts List for Payroll Cont.</vt:lpstr>
      <vt:lpstr>Customize the Payroll System Default Accounts</vt:lpstr>
      <vt:lpstr>Customize the Payroll System Default Accounts Cont.</vt:lpstr>
      <vt:lpstr>Customize the Payroll System Default Accounts Cont.</vt:lpstr>
      <vt:lpstr>Customize the Payroll System Default Accounts Cont.</vt:lpstr>
      <vt:lpstr>Customize the Payroll System Default Accounts Cont.</vt:lpstr>
      <vt:lpstr>Quick Check</vt:lpstr>
      <vt:lpstr>QuickBooks Payroll Services v. Calculating Payroll Manually</vt:lpstr>
      <vt:lpstr>Updating the Payroll Item List</vt:lpstr>
      <vt:lpstr>Updating the Payroll Item List Cont.</vt:lpstr>
      <vt:lpstr>Updating the Payroll Item List Cont.</vt:lpstr>
      <vt:lpstr>Updating the Payroll Item List Cont.</vt:lpstr>
      <vt:lpstr>Updating the Payroll Item List Cont.</vt:lpstr>
      <vt:lpstr>Updating the Payroll Item List Cont.</vt:lpstr>
      <vt:lpstr>Updating the Payroll Item List Cont.</vt:lpstr>
      <vt:lpstr>Updating the Payroll Item List Cont.</vt:lpstr>
      <vt:lpstr>Updating the Payroll Item List Cont.</vt:lpstr>
      <vt:lpstr>Updating the Payroll Item List Cont.</vt:lpstr>
      <vt:lpstr>Payroll Reports</vt:lpstr>
      <vt:lpstr>Terms</vt:lpstr>
      <vt:lpstr>Terms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2016-02-22T17:18:53Z</dcterms:created>
  <dcterms:modified xsi:type="dcterms:W3CDTF">2016-02-25T17:21:43Z</dcterms:modified>
</cp:coreProperties>
</file>